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1"/>
  </p:sldMasterIdLst>
  <p:sldIdLst>
    <p:sldId id="256" r:id="rId2"/>
    <p:sldId id="308" r:id="rId3"/>
    <p:sldId id="271" r:id="rId4"/>
    <p:sldId id="293" r:id="rId5"/>
    <p:sldId id="258" r:id="rId6"/>
    <p:sldId id="264" r:id="rId7"/>
    <p:sldId id="309" r:id="rId8"/>
    <p:sldId id="311" r:id="rId9"/>
    <p:sldId id="312" r:id="rId10"/>
    <p:sldId id="327" r:id="rId11"/>
    <p:sldId id="328" r:id="rId12"/>
    <p:sldId id="315" r:id="rId13"/>
    <p:sldId id="316" r:id="rId14"/>
    <p:sldId id="314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9" r:id="rId26"/>
    <p:sldId id="330" r:id="rId27"/>
    <p:sldId id="332" r:id="rId28"/>
    <p:sldId id="355" r:id="rId29"/>
    <p:sldId id="333" r:id="rId30"/>
    <p:sldId id="334" r:id="rId31"/>
    <p:sldId id="335" r:id="rId32"/>
    <p:sldId id="336" r:id="rId33"/>
    <p:sldId id="338" r:id="rId34"/>
    <p:sldId id="337" r:id="rId35"/>
    <p:sldId id="339" r:id="rId36"/>
    <p:sldId id="292" r:id="rId37"/>
    <p:sldId id="294" r:id="rId38"/>
    <p:sldId id="354" r:id="rId39"/>
    <p:sldId id="296" r:id="rId40"/>
    <p:sldId id="297" r:id="rId41"/>
    <p:sldId id="298" r:id="rId42"/>
    <p:sldId id="353" r:id="rId43"/>
    <p:sldId id="299" r:id="rId44"/>
    <p:sldId id="300" r:id="rId45"/>
    <p:sldId id="302" r:id="rId46"/>
    <p:sldId id="303" r:id="rId47"/>
    <p:sldId id="304" r:id="rId4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63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4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Title-R1d.png">
            <a:extLst>
              <a:ext uri="{FF2B5EF4-FFF2-40B4-BE49-F238E27FC236}">
                <a16:creationId xmlns:a16="http://schemas.microsoft.com/office/drawing/2014/main" id="{3844788D-C83E-485B-8C35-80FA7896A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/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4C0BAB4-2BC6-4DCF-96C2-8406C4C57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05B06-D119-47E1-8165-40ABE8E25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5D503E-A933-4665-8895-DCB613251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5808-79F9-4328-A138-665E01C250F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894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120A24F9-6A41-43FA-8A46-332F1A635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455E5B5-A947-4721-BAB4-C850A7CBC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E352CFE-E6EF-456C-84C8-467FB745A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CCFC90E-7A5C-46AE-AF7C-6A410891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8A1E3-8C29-44AC-AF00-FFCBA256462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8472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16F50082-D17D-454C-9829-92ED26D1A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0F07821-5E22-4236-ACD8-6D6BFA56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563552F-9EF0-476B-89C0-85B31A36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9A8F83-6439-4CA7-832D-D44EE245C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A6DD-5192-45F4-BA9A-A1541DB8CDB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2920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Droplets-SD-Content-R1d.png">
            <a:extLst>
              <a:ext uri="{FF2B5EF4-FFF2-40B4-BE49-F238E27FC236}">
                <a16:creationId xmlns:a16="http://schemas.microsoft.com/office/drawing/2014/main" id="{B16826CE-6937-4CA7-8F2D-985CB9D38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396583-EF5D-470E-9307-5A2A3A01EC3F}"/>
              </a:ext>
            </a:extLst>
          </p:cNvPr>
          <p:cNvSpPr txBox="1"/>
          <p:nvPr/>
        </p:nvSpPr>
        <p:spPr>
          <a:xfrm>
            <a:off x="738188" y="887413"/>
            <a:ext cx="5461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A169CA-AB47-4FC9-A6C1-551F6F302B78}"/>
              </a:ext>
            </a:extLst>
          </p:cNvPr>
          <p:cNvSpPr txBox="1"/>
          <p:nvPr/>
        </p:nvSpPr>
        <p:spPr>
          <a:xfrm>
            <a:off x="7850188" y="3119438"/>
            <a:ext cx="554037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7D373ED-0368-4353-BB95-934A02AACB9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ED15205-FBB6-4F70-A707-FB16D68C23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CE11AA64-1338-4C87-AAD0-1A28CA7A2A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4AC3C-CC28-4B01-89BC-60B29937BB0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3744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A42394C5-FB24-4951-B635-8C208D0EF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76CAA9E-0D93-4A0E-BB61-345223360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A043A9-EA66-4BB4-938B-9C1F79C77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792FBBC-2769-4EC7-9A1F-0C81F6F9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AF850-237E-48B8-9B9D-6A8F2BA5002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42155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3" descr="Droplets-SD-Content-R1d.png">
            <a:extLst>
              <a:ext uri="{FF2B5EF4-FFF2-40B4-BE49-F238E27FC236}">
                <a16:creationId xmlns:a16="http://schemas.microsoft.com/office/drawing/2014/main" id="{1B016F74-878F-4F62-B8E9-FD1E0104D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A25888DD-2E25-44B8-B99A-4200ACB19F3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25A0C8C-63DB-4281-9304-021CFE39584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2F5F6020-E484-4F2F-B9AD-4FCDA2D1622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0CF77-A032-4FD0-ADEC-06B996E2C42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09593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6" descr="Droplets-SD-Content-R1d.png">
            <a:extLst>
              <a:ext uri="{FF2B5EF4-FFF2-40B4-BE49-F238E27FC236}">
                <a16:creationId xmlns:a16="http://schemas.microsoft.com/office/drawing/2014/main" id="{996A2387-1BF1-47F3-977C-48D5B1A18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5123BCDA-964E-42F4-A356-BC1BD1AD3F3D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7F54575-D98B-4B5E-A3FE-57A1B180359E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FE90D015-AFFE-4985-9162-21BDD1684C53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28535-E66E-4F61-8195-B83869232E1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7228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roplets-SD-Content-R1d.png">
            <a:extLst>
              <a:ext uri="{FF2B5EF4-FFF2-40B4-BE49-F238E27FC236}">
                <a16:creationId xmlns:a16="http://schemas.microsoft.com/office/drawing/2014/main" id="{4BC60993-0872-4A8D-8566-8D9400413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367CA63-3F0D-4AA2-8585-67B9ACFB959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EE0CB8-AFA4-4DA1-ACDD-B530CE87F0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50B3ED-1A3B-421E-BADF-B5FB315283A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388F9-5813-4B39-991E-CCB1FB0B488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57680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roplets-SD-Content-R1d.png">
            <a:extLst>
              <a:ext uri="{FF2B5EF4-FFF2-40B4-BE49-F238E27FC236}">
                <a16:creationId xmlns:a16="http://schemas.microsoft.com/office/drawing/2014/main" id="{5D988595-14BD-4BE1-988F-FDA174371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1EA668-605B-4B0B-A924-0D0A63D2BEB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462F5EA-8F0E-481E-9A2B-9E99959F278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1B4088-494F-4132-8AF0-54D7F01A65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9490-37FC-4F47-91E3-FDC2E210D3F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86147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1E02-0DBC-4267-8EEA-F1371ED5D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7AA70-FF93-4505-ACB3-254DB4B2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D52D7-8586-4A1C-B889-1A9160C5D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F8C2C-821F-4C9F-98DF-FD422104992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48903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956F4A-1FA7-477C-9A88-DAA57ED26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45E045-61AE-40FA-9454-85CDEEA4AB9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D98A6E-CF4F-41B6-A85D-0C9C7F81C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853BFE-CBEF-42E1-9317-B6F27A72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1C0FD5-C224-4C74-A775-F758C4C6C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A3BAFA-2114-44B6-ABD1-D10B1B7AC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C5096-3D88-4CC7-B5CE-69A4C4F9D06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9344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roplets-SD-Content-R1d.png">
            <a:extLst>
              <a:ext uri="{FF2B5EF4-FFF2-40B4-BE49-F238E27FC236}">
                <a16:creationId xmlns:a16="http://schemas.microsoft.com/office/drawing/2014/main" id="{8F115F43-AB23-47D5-ABD0-E3C074880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165C415-02D5-43FB-A9C5-E9FEA76D1E6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2C0D42-C9DF-4EEE-8A5A-91109345E55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B1A64-F4F9-415A-974B-A0BCB53AAC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42143-316C-48A8-9BF1-C1397CC42D9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6676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SD-Content-R1d.png">
            <a:extLst>
              <a:ext uri="{FF2B5EF4-FFF2-40B4-BE49-F238E27FC236}">
                <a16:creationId xmlns:a16="http://schemas.microsoft.com/office/drawing/2014/main" id="{1BF19113-D58E-4FD9-AA23-615D50435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D56ECE-30B8-4B2F-BC90-BBF63C69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2501EE-C25B-4201-8951-BB3A51B8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40547E-6FBA-4648-A18D-9475EE9BF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B5737-925C-462E-A843-8C12FE80D17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7253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EE3F54A9-1681-4CDC-8F1F-9A059B441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425A054-1B58-472F-A86A-4937BAC2DDA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9EDEF67-64C8-459E-9650-9290DB3CFED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434CA76-417C-4605-AE11-6276BF46B4C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47DA-3573-42F3-96BF-6DE7F48B493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2054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Droplets-SD-Content-R1d.png">
            <a:extLst>
              <a:ext uri="{FF2B5EF4-FFF2-40B4-BE49-F238E27FC236}">
                <a16:creationId xmlns:a16="http://schemas.microsoft.com/office/drawing/2014/main" id="{B2AE4098-CA07-4F0D-82BE-D897CE11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7DD8F3A6-A6B7-410C-AA75-718A8C7E038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FE3B0E72-A9CE-4876-888F-715CD175214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A70B7A36-F537-48ED-AB95-08F1220565A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C40B2-ADFB-49F4-BE33-88B3DE1CAF3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215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roplets-SD-Content-R1d.png">
            <a:extLst>
              <a:ext uri="{FF2B5EF4-FFF2-40B4-BE49-F238E27FC236}">
                <a16:creationId xmlns:a16="http://schemas.microsoft.com/office/drawing/2014/main" id="{F4CFC14E-8884-403F-ABCD-18E10A52F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67605C73-6E92-4C48-A2E1-598401BCE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7D64EBB-96CC-46F5-822D-FAC704E7E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05E8DA7-0D3A-429F-A9C6-9B62BECA4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2DCF6-1538-4326-894A-FE00B78DEDE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8610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Droplets-SD-Content-R1d.png">
            <a:extLst>
              <a:ext uri="{FF2B5EF4-FFF2-40B4-BE49-F238E27FC236}">
                <a16:creationId xmlns:a16="http://schemas.microsoft.com/office/drawing/2014/main" id="{748D4692-6E6F-47A1-BBAE-B349712FD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CBB3766-4CBA-458E-9B33-BE84DC4A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F227EF8-44B1-4BD6-B943-BE451FC2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BB8570F-1779-46E2-AEF2-4DE39801C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B7E29-FBFB-400B-BFD0-285E56C027E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8140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C102DAE1-DF04-4D6E-B29C-0311AF9A1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97DEFF9-31BF-4353-9B4C-8603DB16FA7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1A67397-BB40-4792-BD8D-CBDE4D4460A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9A6F81A-8375-4C60-8083-6A909FA300E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0E3A1-CE16-47F2-A69E-7ECFE1B63E2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839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roplets-SD-Content-R1d.png">
            <a:extLst>
              <a:ext uri="{FF2B5EF4-FFF2-40B4-BE49-F238E27FC236}">
                <a16:creationId xmlns:a16="http://schemas.microsoft.com/office/drawing/2014/main" id="{81A948F8-C0C3-4893-9B4F-F6BF5CABB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CAF7E61-72C8-4C81-BF8E-844323610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C87C09E-040A-4484-8DC9-1CA627A68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7F55CA5-F1B8-4869-97BC-47A83EDE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9B2C9-4C94-4623-A7E0-28F1460C526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0888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B8B8B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>
            <a:extLst>
              <a:ext uri="{FF2B5EF4-FFF2-40B4-BE49-F238E27FC236}">
                <a16:creationId xmlns:a16="http://schemas.microsoft.com/office/drawing/2014/main" id="{7CEE036F-A0F2-4DCE-A9BA-EBDA1C1F6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5539F-62E4-433F-876E-E6A7DC073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159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98F6D-E396-4255-855B-B79EE70B2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366963"/>
            <a:ext cx="7772400" cy="3424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DB88E-E2E8-4947-ACF2-C44E6464F6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59450" y="58832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7F040-9C05-4E63-BFA7-C6BF9AF21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" y="5883275"/>
            <a:ext cx="500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46AF1-D94A-48BA-A109-2C0B3D00A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7A6139D-929B-4D9E-9F8E-22ABB2FE285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  <p:sldLayoutId id="2147483929" r:id="rId13"/>
    <p:sldLayoutId id="2147483930" r:id="rId14"/>
    <p:sldLayoutId id="2147483931" r:id="rId15"/>
    <p:sldLayoutId id="2147483932" r:id="rId16"/>
    <p:sldLayoutId id="2147483933" r:id="rId17"/>
    <p:sldLayoutId id="2147483916" r:id="rId18"/>
    <p:sldLayoutId id="2147483934" r:id="rId19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9pPr>
    </p:titleStyle>
    <p:bodyStyle>
      <a:lvl1pPr marL="228600" indent="-228600" algn="l" rtl="0" fontAlgn="base">
        <a:lnSpc>
          <a:spcPct val="120000"/>
        </a:lnSpc>
        <a:spcBef>
          <a:spcPts val="1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 cap="all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kern="1200" cap="all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600" kern="1200" cap="all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A/B%20is%20the%20matrix%20division%20of%20A%20into%20B,%20which%20is%20roughly%20the%0d%0a%20%20%20%20same%20as%20INV(A)*B" TargetMode="Externa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works.com/" TargetMode="Externa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0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3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e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6.emf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AF5A388-1542-4AFF-8BC6-8A949E63C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84313"/>
            <a:ext cx="7772400" cy="1524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/>
              <a:t>An Introductory on </a:t>
            </a:r>
            <a:br>
              <a:rPr lang="en-US" altLang="ru-RU" dirty="0"/>
            </a:br>
            <a:r>
              <a:rPr lang="en-US" altLang="ru-RU" dirty="0"/>
              <a:t>MATLAB and Simulink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30E46-384D-4167-8DEE-48CEF2388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49613"/>
            <a:ext cx="7772400" cy="28463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CF2E953F-BB27-434B-A4F2-8287DDB74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ED328261-7D05-47F1-A70F-A6659FF50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675" y="700088"/>
            <a:ext cx="8013700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29699" name="Text Box 19">
            <a:extLst>
              <a:ext uri="{FF2B5EF4-FFF2-40B4-BE49-F238E27FC236}">
                <a16:creationId xmlns:a16="http://schemas.microsoft.com/office/drawing/2014/main" id="{E40E53E6-DBA8-4271-B9DC-60E89ABC3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322513"/>
            <a:ext cx="83518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If we want to construct a vector of, say, 100 elements between 0 and 2</a:t>
            </a:r>
            <a:r>
              <a:rPr lang="en-US" altLang="ru-RU" sz="2800">
                <a:latin typeface="Arial Narrow" panose="020B0606020202030204" pitchFamily="34" charset="0"/>
                <a:sym typeface="Symbol" panose="05050102010706020507" pitchFamily="18" charset="2"/>
              </a:rPr>
              <a:t> – </a:t>
            </a:r>
            <a:r>
              <a:rPr lang="en-US" altLang="ru-RU" sz="2800" b="1" i="1">
                <a:latin typeface="Arial Narrow" panose="020B0606020202030204" pitchFamily="34" charset="0"/>
                <a:sym typeface="Symbol" panose="05050102010706020507" pitchFamily="18" charset="2"/>
              </a:rPr>
              <a:t>linspace</a:t>
            </a:r>
            <a:r>
              <a:rPr lang="en-US" altLang="ru-RU" sz="280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9700" name="Text Box 20">
            <a:extLst>
              <a:ext uri="{FF2B5EF4-FFF2-40B4-BE49-F238E27FC236}">
                <a16:creationId xmlns:a16="http://schemas.microsoft.com/office/drawing/2014/main" id="{301D9510-D322-4A92-8649-E5063D94A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3589338"/>
            <a:ext cx="602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c1 = linspace(0,(2*pi),100);</a:t>
            </a:r>
          </a:p>
        </p:txBody>
      </p:sp>
      <p:sp>
        <p:nvSpPr>
          <p:cNvPr id="29701" name="Text Box 21">
            <a:extLst>
              <a:ext uri="{FF2B5EF4-FFF2-40B4-BE49-F238E27FC236}">
                <a16:creationId xmlns:a16="http://schemas.microsoft.com/office/drawing/2014/main" id="{D86362D0-988E-4C42-9671-B9871DA55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4200525"/>
            <a:ext cx="85344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whos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Name      Size         Bytes  Class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c1        1x100          800  double array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Grand total is 100 elements using 800 bytes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</a:t>
            </a:r>
          </a:p>
        </p:txBody>
      </p:sp>
      <p:sp>
        <p:nvSpPr>
          <p:cNvPr id="29702" name="Rectangle 25">
            <a:extLst>
              <a:ext uri="{FF2B5EF4-FFF2-40B4-BE49-F238E27FC236}">
                <a16:creationId xmlns:a16="http://schemas.microsoft.com/office/drawing/2014/main" id="{730D126A-3EAB-43DF-A206-CF4EAF7F6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366D47-8C72-4415-BD87-3A93FF798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675" y="1916113"/>
            <a:ext cx="8013700" cy="39433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26">
            <a:extLst>
              <a:ext uri="{FF2B5EF4-FFF2-40B4-BE49-F238E27FC236}">
                <a16:creationId xmlns:a16="http://schemas.microsoft.com/office/drawing/2014/main" id="{DDA7014A-B9CA-42A2-B6AB-E384FB6ED2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14475" y="690563"/>
            <a:ext cx="5791200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30723" name="Text Box 1031">
            <a:extLst>
              <a:ext uri="{FF2B5EF4-FFF2-40B4-BE49-F238E27FC236}">
                <a16:creationId xmlns:a16="http://schemas.microsoft.com/office/drawing/2014/main" id="{EB7BAFDC-713E-4E86-97A6-7726FA14B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28813"/>
            <a:ext cx="79422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If we want to construct an array of, say, 100 elements between 0 and 2</a:t>
            </a:r>
            <a:r>
              <a:rPr lang="en-US" altLang="ru-RU" sz="2800">
                <a:latin typeface="Arial Narrow" panose="020B0606020202030204" pitchFamily="34" charset="0"/>
                <a:sym typeface="Symbol" panose="05050102010706020507" pitchFamily="18" charset="2"/>
              </a:rPr>
              <a:t> – colon notation</a:t>
            </a:r>
            <a:r>
              <a:rPr lang="en-US" altLang="ru-RU" sz="280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0724" name="Text Box 1032">
            <a:extLst>
              <a:ext uri="{FF2B5EF4-FFF2-40B4-BE49-F238E27FC236}">
                <a16:creationId xmlns:a16="http://schemas.microsoft.com/office/drawing/2014/main" id="{1E5D6B27-914C-4C0C-8D58-3758C5B70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3040063"/>
            <a:ext cx="474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c2 = (0:0.0201:2)*pi;</a:t>
            </a:r>
          </a:p>
        </p:txBody>
      </p:sp>
      <p:sp>
        <p:nvSpPr>
          <p:cNvPr id="30725" name="Text Box 1033">
            <a:extLst>
              <a:ext uri="{FF2B5EF4-FFF2-40B4-BE49-F238E27FC236}">
                <a16:creationId xmlns:a16="http://schemas.microsoft.com/office/drawing/2014/main" id="{C6FA7C5F-0CB0-443E-B258-035D044F7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3613150"/>
            <a:ext cx="85344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whos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Name      Size         Bytes  Class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c1        1x100          800  double array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c2        1x100          800  double array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Grand total is 200 elements using 1600 bytes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</a:t>
            </a:r>
          </a:p>
        </p:txBody>
      </p:sp>
      <p:sp>
        <p:nvSpPr>
          <p:cNvPr id="30726" name="Rectangle 1034">
            <a:extLst>
              <a:ext uri="{FF2B5EF4-FFF2-40B4-BE49-F238E27FC236}">
                <a16:creationId xmlns:a16="http://schemas.microsoft.com/office/drawing/2014/main" id="{C811211C-E6B3-4AE6-998A-1B8F67CA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AA4653-3B61-4790-8609-388439B6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738" y="1722438"/>
            <a:ext cx="7942262" cy="45148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26">
            <a:extLst>
              <a:ext uri="{FF2B5EF4-FFF2-40B4-BE49-F238E27FC236}">
                <a16:creationId xmlns:a16="http://schemas.microsoft.com/office/drawing/2014/main" id="{D1890593-E43F-4FF5-AE15-33AF4C404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993775"/>
            <a:ext cx="8135938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93202" name="Text Box 1042">
            <a:extLst>
              <a:ext uri="{FF2B5EF4-FFF2-40B4-BE49-F238E27FC236}">
                <a16:creationId xmlns:a16="http://schemas.microsoft.com/office/drawing/2014/main" id="{5CB48364-8891-4289-9800-EDB054671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073650"/>
            <a:ext cx="342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Columns separated by space or a comma</a:t>
            </a:r>
          </a:p>
        </p:txBody>
      </p:sp>
      <p:sp>
        <p:nvSpPr>
          <p:cNvPr id="93203" name="Text Box 1043">
            <a:extLst>
              <a:ext uri="{FF2B5EF4-FFF2-40B4-BE49-F238E27FC236}">
                <a16:creationId xmlns:a16="http://schemas.microsoft.com/office/drawing/2014/main" id="{A7BB9BEB-477F-4AF1-B0E1-6274E4827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073650"/>
            <a:ext cx="3276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Rows separated by semi-colon</a:t>
            </a:r>
          </a:p>
        </p:txBody>
      </p:sp>
      <p:sp>
        <p:nvSpPr>
          <p:cNvPr id="31749" name="Text Box 1044">
            <a:extLst>
              <a:ext uri="{FF2B5EF4-FFF2-40B4-BE49-F238E27FC236}">
                <a16:creationId xmlns:a16="http://schemas.microsoft.com/office/drawing/2014/main" id="{E7948074-5B57-4135-B394-EE6F9BADA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927350"/>
            <a:ext cx="50450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A=[1 2 3;4 5 6;7 8 9]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1     2     3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4     5     6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7     8     9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&gt;&gt;&gt;</a:t>
            </a:r>
          </a:p>
        </p:txBody>
      </p:sp>
      <p:grpSp>
        <p:nvGrpSpPr>
          <p:cNvPr id="93209" name="Group 1049">
            <a:extLst>
              <a:ext uri="{FF2B5EF4-FFF2-40B4-BE49-F238E27FC236}">
                <a16:creationId xmlns:a16="http://schemas.microsoft.com/office/drawing/2014/main" id="{FDF97740-BDDC-4E3C-9F4B-E28FA8029279}"/>
              </a:ext>
            </a:extLst>
          </p:cNvPr>
          <p:cNvGrpSpPr>
            <a:grpSpLocks/>
          </p:cNvGrpSpPr>
          <p:nvPr/>
        </p:nvGrpSpPr>
        <p:grpSpPr bwMode="auto">
          <a:xfrm>
            <a:off x="4416425" y="3035300"/>
            <a:ext cx="2625725" cy="1358900"/>
            <a:chOff x="2832" y="1536"/>
            <a:chExt cx="1654" cy="856"/>
          </a:xfrm>
        </p:grpSpPr>
        <p:graphicFrame>
          <p:nvGraphicFramePr>
            <p:cNvPr id="31753" name="Object 1047">
              <a:extLst>
                <a:ext uri="{FF2B5EF4-FFF2-40B4-BE49-F238E27FC236}">
                  <a16:creationId xmlns:a16="http://schemas.microsoft.com/office/drawing/2014/main" id="{42A5F6A4-3C4E-4138-804A-853723A2204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48" y="1536"/>
            <a:ext cx="838" cy="8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55" name="Equation" r:id="rId3" imgW="571620" imgH="590426" progId="Equation.3">
                    <p:embed/>
                  </p:oleObj>
                </mc:Choice>
                <mc:Fallback>
                  <p:oleObj name="Equation" r:id="rId3" imgW="571620" imgH="590426" progId="Equation.3">
                    <p:embed/>
                    <p:pic>
                      <p:nvPicPr>
                        <p:cNvPr id="0" name="Object 10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1536"/>
                          <a:ext cx="838" cy="8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54" name="AutoShape 1048">
              <a:extLst>
                <a:ext uri="{FF2B5EF4-FFF2-40B4-BE49-F238E27FC236}">
                  <a16:creationId xmlns:a16="http://schemas.microsoft.com/office/drawing/2014/main" id="{D05FDEE9-61B7-4F46-841D-61056DF7B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776"/>
              <a:ext cx="528" cy="288"/>
            </a:xfrm>
            <a:prstGeom prst="rightArrow">
              <a:avLst>
                <a:gd name="adj1" fmla="val 50000"/>
                <a:gd name="adj2" fmla="val 458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1751" name="Rectangle 1050">
            <a:extLst>
              <a:ext uri="{FF2B5EF4-FFF2-40B4-BE49-F238E27FC236}">
                <a16:creationId xmlns:a16="http://schemas.microsoft.com/office/drawing/2014/main" id="{1A405AC6-85C9-469F-8C1E-81CE3D731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5CAC92-9575-4A3A-B0D8-187E2CDDB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241550"/>
            <a:ext cx="8064500" cy="40322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2" grpId="0" autoUpdateAnimBg="0"/>
      <p:bldP spid="9320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78DE3BF8-E380-4EC4-A04A-530566631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4513" y="909638"/>
            <a:ext cx="8016875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74A2B758-8083-431D-A7A4-B60DCF4FB3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4513" y="1811338"/>
            <a:ext cx="8534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latin typeface="Arial Narrow" panose="020B0606020202030204" pitchFamily="34" charset="0"/>
              </a:rPr>
              <a:t>How do we access elements in a matrix or a vector?</a:t>
            </a:r>
            <a:endParaRPr lang="en-US" altLang="ru-RU" sz="3600" dirty="0">
              <a:latin typeface="Arial Narrow" panose="020B0606020202030204" pitchFamily="34" charset="0"/>
            </a:endParaRP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F9ACC273-200A-41BB-908B-106A71D39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2855913"/>
            <a:ext cx="342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Try the followings:</a:t>
            </a:r>
          </a:p>
        </p:txBody>
      </p:sp>
      <p:sp>
        <p:nvSpPr>
          <p:cNvPr id="32773" name="Text Box 7">
            <a:extLst>
              <a:ext uri="{FF2B5EF4-FFF2-40B4-BE49-F238E27FC236}">
                <a16:creationId xmlns:a16="http://schemas.microsoft.com/office/drawing/2014/main" id="{084521A3-90B6-489A-A97E-A3F90C5A2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3689350"/>
            <a:ext cx="37496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A(2,3)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6</a:t>
            </a:r>
          </a:p>
        </p:txBody>
      </p:sp>
      <p:sp>
        <p:nvSpPr>
          <p:cNvPr id="94216" name="Text Box 8">
            <a:extLst>
              <a:ext uri="{FF2B5EF4-FFF2-40B4-BE49-F238E27FC236}">
                <a16:creationId xmlns:a16="http://schemas.microsoft.com/office/drawing/2014/main" id="{491145EB-27FE-4CEF-9B1E-51E5D764E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3" y="3140075"/>
            <a:ext cx="37496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A(:,3)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3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6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9</a:t>
            </a:r>
          </a:p>
        </p:txBody>
      </p:sp>
      <p:sp>
        <p:nvSpPr>
          <p:cNvPr id="32775" name="Text Box 9">
            <a:extLst>
              <a:ext uri="{FF2B5EF4-FFF2-40B4-BE49-F238E27FC236}">
                <a16:creationId xmlns:a16="http://schemas.microsoft.com/office/drawing/2014/main" id="{558908AD-5FE7-4EDD-BC53-02A3F1744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4957763"/>
            <a:ext cx="37496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A(1,:)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1     2     3</a:t>
            </a:r>
          </a:p>
        </p:txBody>
      </p:sp>
      <p:sp>
        <p:nvSpPr>
          <p:cNvPr id="94218" name="Text Box 10">
            <a:extLst>
              <a:ext uri="{FF2B5EF4-FFF2-40B4-BE49-F238E27FC236}">
                <a16:creationId xmlns:a16="http://schemas.microsoft.com/office/drawing/2014/main" id="{7E913F8C-6D08-426C-97FC-A99094E58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3" y="4887913"/>
            <a:ext cx="37496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A(2,:)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4     5     6</a:t>
            </a:r>
          </a:p>
        </p:txBody>
      </p:sp>
      <p:sp>
        <p:nvSpPr>
          <p:cNvPr id="32777" name="Rectangle 11">
            <a:extLst>
              <a:ext uri="{FF2B5EF4-FFF2-40B4-BE49-F238E27FC236}">
                <a16:creationId xmlns:a16="http://schemas.microsoft.com/office/drawing/2014/main" id="{B54E5D88-8942-48A4-AB44-94F270312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6" grpId="0" autoUpdateAnimBg="0"/>
      <p:bldP spid="9421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855F94DE-58E9-4D98-B4B8-6BDD83CA51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738" y="554038"/>
            <a:ext cx="8128000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1DD0F424-FC16-4BD1-B82C-5853F620B3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9738" y="108585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latin typeface="Arial Narrow" panose="020B0606020202030204" pitchFamily="34" charset="0"/>
              </a:rPr>
              <a:t>Arithmetic operations – Matrices </a:t>
            </a:r>
            <a:endParaRPr lang="en-US" altLang="ru-RU" sz="3600" dirty="0">
              <a:latin typeface="Arial Narrow" panose="020B0606020202030204" pitchFamily="34" charset="0"/>
            </a:endParaRPr>
          </a:p>
        </p:txBody>
      </p:sp>
      <p:sp>
        <p:nvSpPr>
          <p:cNvPr id="33796" name="Text Box 9">
            <a:extLst>
              <a:ext uri="{FF2B5EF4-FFF2-40B4-BE49-F238E27FC236}">
                <a16:creationId xmlns:a16="http://schemas.microsoft.com/office/drawing/2014/main" id="{615CCACE-8EC7-4DE5-B2CE-D2789F5A5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838" y="1800225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Performing operations to every entry in a matrix</a:t>
            </a:r>
          </a:p>
        </p:txBody>
      </p:sp>
      <p:sp>
        <p:nvSpPr>
          <p:cNvPr id="33797" name="Text Box 10">
            <a:extLst>
              <a:ext uri="{FF2B5EF4-FFF2-40B4-BE49-F238E27FC236}">
                <a16:creationId xmlns:a16="http://schemas.microsoft.com/office/drawing/2014/main" id="{BA28BBDE-0A46-4C65-8B52-95065E71B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4384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u="sng">
                <a:latin typeface="Arial Narrow" panose="020B0606020202030204" pitchFamily="34" charset="0"/>
              </a:rPr>
              <a:t>Add and subtract</a:t>
            </a:r>
          </a:p>
        </p:txBody>
      </p:sp>
      <p:sp>
        <p:nvSpPr>
          <p:cNvPr id="33798" name="Text Box 11">
            <a:extLst>
              <a:ext uri="{FF2B5EF4-FFF2-40B4-BE49-F238E27FC236}">
                <a16:creationId xmlns:a16="http://schemas.microsoft.com/office/drawing/2014/main" id="{1FB1779D-53D6-4385-997E-1FB507E41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3046413"/>
            <a:ext cx="3768725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A=[1 2 3;4 5 6;7 8 9]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1     2     3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4     5     6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7     8     9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&gt;&gt;&gt;</a:t>
            </a:r>
          </a:p>
        </p:txBody>
      </p:sp>
      <p:sp>
        <p:nvSpPr>
          <p:cNvPr id="33799" name="Text Box 12">
            <a:extLst>
              <a:ext uri="{FF2B5EF4-FFF2-40B4-BE49-F238E27FC236}">
                <a16:creationId xmlns:a16="http://schemas.microsoft.com/office/drawing/2014/main" id="{4925D6DA-23BC-4D2F-8527-063A0A451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3055938"/>
            <a:ext cx="35814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A+3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4     5     6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7     8     9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10    11    12</a:t>
            </a:r>
          </a:p>
        </p:txBody>
      </p:sp>
      <p:sp>
        <p:nvSpPr>
          <p:cNvPr id="33800" name="Text Box 13">
            <a:extLst>
              <a:ext uri="{FF2B5EF4-FFF2-40B4-BE49-F238E27FC236}">
                <a16:creationId xmlns:a16="http://schemas.microsoft.com/office/drawing/2014/main" id="{160C586B-2A65-4704-9723-D52001F55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4895850"/>
            <a:ext cx="3581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A-2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-1     0     1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2     3     4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5     6     7</a:t>
            </a:r>
          </a:p>
        </p:txBody>
      </p:sp>
      <p:sp>
        <p:nvSpPr>
          <p:cNvPr id="33801" name="Rectangle 14">
            <a:extLst>
              <a:ext uri="{FF2B5EF4-FFF2-40B4-BE49-F238E27FC236}">
                <a16:creationId xmlns:a16="http://schemas.microsoft.com/office/drawing/2014/main" id="{228593D3-882B-4870-A9EA-4815291B2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10731AE1-7EF8-49C0-9BFF-4C14A3B74D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900" y="693738"/>
            <a:ext cx="7610475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34819" name="Text Box 4">
            <a:extLst>
              <a:ext uri="{FF2B5EF4-FFF2-40B4-BE49-F238E27FC236}">
                <a16:creationId xmlns:a16="http://schemas.microsoft.com/office/drawing/2014/main" id="{A1664B6D-78B0-4BAB-A0BF-D5F8DE0BB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1676400"/>
            <a:ext cx="7353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Performing operations to every entry in a matrix</a:t>
            </a:r>
          </a:p>
        </p:txBody>
      </p:sp>
      <p:sp>
        <p:nvSpPr>
          <p:cNvPr id="34820" name="Text Box 5">
            <a:extLst>
              <a:ext uri="{FF2B5EF4-FFF2-40B4-BE49-F238E27FC236}">
                <a16:creationId xmlns:a16="http://schemas.microsoft.com/office/drawing/2014/main" id="{66B8B649-9722-4C0B-BF74-79B342F77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4384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u="sng">
                <a:latin typeface="Arial Narrow" panose="020B0606020202030204" pitchFamily="34" charset="0"/>
              </a:rPr>
              <a:t>Multiply and divide</a:t>
            </a:r>
          </a:p>
        </p:txBody>
      </p:sp>
      <p:sp>
        <p:nvSpPr>
          <p:cNvPr id="34821" name="Text Box 6">
            <a:extLst>
              <a:ext uri="{FF2B5EF4-FFF2-40B4-BE49-F238E27FC236}">
                <a16:creationId xmlns:a16="http://schemas.microsoft.com/office/drawing/2014/main" id="{672D72C9-C8D4-4141-8EE3-35AB8E2EB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2971800"/>
            <a:ext cx="3733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A=[1 2 3;4 5 6;7 8 9]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1     2     3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4     5     6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7     8     9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&gt;&gt;&gt;</a:t>
            </a:r>
          </a:p>
        </p:txBody>
      </p:sp>
      <p:sp>
        <p:nvSpPr>
          <p:cNvPr id="34822" name="Text Box 7">
            <a:extLst>
              <a:ext uri="{FF2B5EF4-FFF2-40B4-BE49-F238E27FC236}">
                <a16:creationId xmlns:a16="http://schemas.microsoft.com/office/drawing/2014/main" id="{73EBBCF4-2921-4AB6-86E9-111CCE4BC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971800"/>
            <a:ext cx="3581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A*2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2     4     6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8    10    12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14    16    18</a:t>
            </a:r>
          </a:p>
        </p:txBody>
      </p:sp>
      <p:sp>
        <p:nvSpPr>
          <p:cNvPr id="34823" name="Text Box 8">
            <a:extLst>
              <a:ext uri="{FF2B5EF4-FFF2-40B4-BE49-F238E27FC236}">
                <a16:creationId xmlns:a16="http://schemas.microsoft.com/office/drawing/2014/main" id="{B22DA34D-EB20-421D-9EB6-E10C42867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838" y="4814888"/>
            <a:ext cx="47244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A/3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0.3333    0.6667    1.0000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1.3333    1.6667    2.0000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2.3333    2.6667    3.0000</a:t>
            </a:r>
          </a:p>
        </p:txBody>
      </p:sp>
      <p:sp>
        <p:nvSpPr>
          <p:cNvPr id="34824" name="Rectangle 9">
            <a:extLst>
              <a:ext uri="{FF2B5EF4-FFF2-40B4-BE49-F238E27FC236}">
                <a16:creationId xmlns:a16="http://schemas.microsoft.com/office/drawing/2014/main" id="{6058CB0B-675E-4673-8B41-35F8A473D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20B40D-9550-4CA2-826A-F127026D4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5" y="2222500"/>
            <a:ext cx="7524750" cy="36369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5D26F6B5-78D9-426F-9DC0-FBEE21F27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9625" y="660400"/>
            <a:ext cx="7572375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35843" name="Text Box 4">
            <a:extLst>
              <a:ext uri="{FF2B5EF4-FFF2-40B4-BE49-F238E27FC236}">
                <a16:creationId xmlns:a16="http://schemas.microsoft.com/office/drawing/2014/main" id="{F970EDA6-2A58-4CDF-9306-E4696F28D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1649413"/>
            <a:ext cx="723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Performing operations to every entry in a matrix</a:t>
            </a:r>
          </a:p>
        </p:txBody>
      </p:sp>
      <p:sp>
        <p:nvSpPr>
          <p:cNvPr id="35844" name="Text Box 5">
            <a:extLst>
              <a:ext uri="{FF2B5EF4-FFF2-40B4-BE49-F238E27FC236}">
                <a16:creationId xmlns:a16="http://schemas.microsoft.com/office/drawing/2014/main" id="{0E591740-2DDA-4CA0-AA81-BC8EFB751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2098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u="sng">
                <a:latin typeface="Arial Narrow" panose="020B0606020202030204" pitchFamily="34" charset="0"/>
              </a:rPr>
              <a:t>Power</a:t>
            </a:r>
          </a:p>
        </p:txBody>
      </p:sp>
      <p:sp>
        <p:nvSpPr>
          <p:cNvPr id="35845" name="Text Box 6">
            <a:extLst>
              <a:ext uri="{FF2B5EF4-FFF2-40B4-BE49-F238E27FC236}">
                <a16:creationId xmlns:a16="http://schemas.microsoft.com/office/drawing/2014/main" id="{78CCFBFF-401E-4483-9FD8-0CB8EDC6A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514600"/>
            <a:ext cx="3581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/>
              <a:t>&gt;&gt;&gt; A=[1 2 3;4 5 6;7 8 9]</a:t>
            </a:r>
          </a:p>
          <a:p>
            <a:pPr eaLnBrk="1" hangingPunct="1"/>
            <a:r>
              <a:rPr lang="en-US" altLang="ru-RU"/>
              <a:t>A =</a:t>
            </a:r>
          </a:p>
          <a:p>
            <a:pPr eaLnBrk="1" hangingPunct="1"/>
            <a:r>
              <a:rPr lang="en-US" altLang="ru-RU"/>
              <a:t>     1     2     3</a:t>
            </a:r>
          </a:p>
          <a:p>
            <a:pPr eaLnBrk="1" hangingPunct="1"/>
            <a:r>
              <a:rPr lang="en-US" altLang="ru-RU"/>
              <a:t>     4     5     6</a:t>
            </a:r>
          </a:p>
          <a:p>
            <a:pPr eaLnBrk="1" hangingPunct="1"/>
            <a:r>
              <a:rPr lang="en-US" altLang="ru-RU"/>
              <a:t>     7     8     9</a:t>
            </a:r>
          </a:p>
          <a:p>
            <a:pPr eaLnBrk="1" hangingPunct="1"/>
            <a:r>
              <a:rPr lang="en-US" altLang="ru-RU"/>
              <a:t>&gt;&gt;&gt;</a:t>
            </a:r>
          </a:p>
        </p:txBody>
      </p:sp>
      <p:sp>
        <p:nvSpPr>
          <p:cNvPr id="96265" name="Text Box 9">
            <a:extLst>
              <a:ext uri="{FF2B5EF4-FFF2-40B4-BE49-F238E27FC236}">
                <a16:creationId xmlns:a16="http://schemas.microsoft.com/office/drawing/2014/main" id="{6C415EEE-0511-4337-B890-3F2887565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6388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A^2  </a:t>
            </a:r>
            <a:r>
              <a:rPr lang="en-US" altLang="ru-RU" sz="2800">
                <a:latin typeface="Arial Narrow" panose="020B0606020202030204" pitchFamily="34" charset="0"/>
                <a:sym typeface="Symbol" panose="05050102010706020507" pitchFamily="18" charset="2"/>
              </a:rPr>
              <a:t>= A * A</a:t>
            </a:r>
            <a:endParaRPr lang="en-US" altLang="ru-RU" sz="2800">
              <a:latin typeface="Arial Narrow" panose="020B0606020202030204" pitchFamily="34" charset="0"/>
            </a:endParaRPr>
          </a:p>
        </p:txBody>
      </p:sp>
      <p:sp>
        <p:nvSpPr>
          <p:cNvPr id="35847" name="Text Box 10">
            <a:extLst>
              <a:ext uri="{FF2B5EF4-FFF2-40B4-BE49-F238E27FC236}">
                <a16:creationId xmlns:a16="http://schemas.microsoft.com/office/drawing/2014/main" id="{5EE56C0C-4AE7-4EF1-99BA-E3146B7CE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480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To square every element in A, use the element–wise operator   </a:t>
            </a:r>
            <a:r>
              <a:rPr lang="en-US" altLang="ru-RU" sz="2800" b="1">
                <a:latin typeface="Arial Narrow" panose="020B0606020202030204" pitchFamily="34" charset="0"/>
              </a:rPr>
              <a:t> .^</a:t>
            </a:r>
          </a:p>
        </p:txBody>
      </p:sp>
      <p:sp>
        <p:nvSpPr>
          <p:cNvPr id="96267" name="Text Box 11">
            <a:extLst>
              <a:ext uri="{FF2B5EF4-FFF2-40B4-BE49-F238E27FC236}">
                <a16:creationId xmlns:a16="http://schemas.microsoft.com/office/drawing/2014/main" id="{08E99E53-886E-4E90-B531-BA3F6BE5A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657600"/>
            <a:ext cx="3581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A.^2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1     4     9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16    25    36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49    64    81</a:t>
            </a:r>
          </a:p>
        </p:txBody>
      </p:sp>
      <p:sp>
        <p:nvSpPr>
          <p:cNvPr id="96268" name="Text Box 12">
            <a:extLst>
              <a:ext uri="{FF2B5EF4-FFF2-40B4-BE49-F238E27FC236}">
                <a16:creationId xmlns:a16="http://schemas.microsoft.com/office/drawing/2014/main" id="{9BD89B2D-212D-4925-9087-E11B044E3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164138"/>
            <a:ext cx="35814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A^2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30    36    42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66    81    96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102   126   150</a:t>
            </a:r>
          </a:p>
        </p:txBody>
      </p:sp>
      <p:sp>
        <p:nvSpPr>
          <p:cNvPr id="96269" name="AutoShape 13">
            <a:extLst>
              <a:ext uri="{FF2B5EF4-FFF2-40B4-BE49-F238E27FC236}">
                <a16:creationId xmlns:a16="http://schemas.microsoft.com/office/drawing/2014/main" id="{1B4EA181-32E0-43C3-8CB0-E6AB55B83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638800"/>
            <a:ext cx="990600" cy="381000"/>
          </a:xfrm>
          <a:prstGeom prst="rightArrow">
            <a:avLst>
              <a:gd name="adj1" fmla="val 50000"/>
              <a:gd name="adj2" fmla="val 6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/>
            <a:endParaRPr lang="en-GB" altLang="ru-RU"/>
          </a:p>
        </p:txBody>
      </p:sp>
      <p:sp>
        <p:nvSpPr>
          <p:cNvPr id="35851" name="Rectangle 14">
            <a:extLst>
              <a:ext uri="{FF2B5EF4-FFF2-40B4-BE49-F238E27FC236}">
                <a16:creationId xmlns:a16="http://schemas.microsoft.com/office/drawing/2014/main" id="{56E93580-62BE-4B5D-835D-88E82C6DB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A45394-83FF-408C-B02A-9C81F9F11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5" y="2222500"/>
            <a:ext cx="7975600" cy="43021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5" grpId="0" autoUpdateAnimBg="0"/>
      <p:bldP spid="96267" grpId="0" autoUpdateAnimBg="0"/>
      <p:bldP spid="96268" grpId="0" autoUpdateAnimBg="0"/>
      <p:bldP spid="96269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1A0C68A7-775B-4E29-AAF4-FD7180DF1D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87400"/>
            <a:ext cx="7877175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36867" name="Text Box 4">
            <a:extLst>
              <a:ext uri="{FF2B5EF4-FFF2-40B4-BE49-F238E27FC236}">
                <a16:creationId xmlns:a16="http://schemas.microsoft.com/office/drawing/2014/main" id="{B1771796-56D7-4013-B427-490A94749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3335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Performing operations between matrices</a:t>
            </a:r>
          </a:p>
        </p:txBody>
      </p:sp>
      <p:sp>
        <p:nvSpPr>
          <p:cNvPr id="36868" name="Text Box 6">
            <a:extLst>
              <a:ext uri="{FF2B5EF4-FFF2-40B4-BE49-F238E27FC236}">
                <a16:creationId xmlns:a16="http://schemas.microsoft.com/office/drawing/2014/main" id="{B9764ECB-C7B2-4DEE-A873-7D8823CD4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22500"/>
            <a:ext cx="4038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A=[1 2 3;4 5 6;7 8 9]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1     2     3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4     5     6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7     8     9</a:t>
            </a:r>
          </a:p>
          <a:p>
            <a:pPr eaLnBrk="1" hangingPunct="1"/>
            <a:endParaRPr lang="en-US" altLang="ru-RU">
              <a:latin typeface="Courier" pitchFamily="49" charset="0"/>
            </a:endParaRPr>
          </a:p>
        </p:txBody>
      </p:sp>
      <p:sp>
        <p:nvSpPr>
          <p:cNvPr id="36869" name="Text Box 12">
            <a:extLst>
              <a:ext uri="{FF2B5EF4-FFF2-40B4-BE49-F238E27FC236}">
                <a16:creationId xmlns:a16="http://schemas.microsoft.com/office/drawing/2014/main" id="{3A6BAF6A-3731-48C5-9903-E6FD7FAB5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209800"/>
            <a:ext cx="41910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B=[1 1 1;2 2 2;3 3 3]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B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1     1     1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2     2     2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   3     3     3</a:t>
            </a:r>
          </a:p>
        </p:txBody>
      </p:sp>
      <p:sp>
        <p:nvSpPr>
          <p:cNvPr id="97293" name="Text Box 13">
            <a:extLst>
              <a:ext uri="{FF2B5EF4-FFF2-40B4-BE49-F238E27FC236}">
                <a16:creationId xmlns:a16="http://schemas.microsoft.com/office/drawing/2014/main" id="{A02A2387-4F15-4F0E-BEB0-2FC6A750D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958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A*B </a:t>
            </a:r>
          </a:p>
        </p:txBody>
      </p:sp>
      <p:graphicFrame>
        <p:nvGraphicFramePr>
          <p:cNvPr id="97295" name="Object 15">
            <a:extLst>
              <a:ext uri="{FF2B5EF4-FFF2-40B4-BE49-F238E27FC236}">
                <a16:creationId xmlns:a16="http://schemas.microsoft.com/office/drawing/2014/main" id="{C6560718-9AD2-41C1-BAEE-8D7A0D8D83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3962400"/>
          <a:ext cx="24384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2" name="Equation" r:id="rId3" imgW="1171485" imgH="590426" progId="Equation.3">
                  <p:embed/>
                </p:oleObj>
              </mc:Choice>
              <mc:Fallback>
                <p:oleObj name="Equation" r:id="rId3" imgW="1171485" imgH="590426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962400"/>
                        <a:ext cx="24384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96" name="Text Box 16">
            <a:extLst>
              <a:ext uri="{FF2B5EF4-FFF2-40B4-BE49-F238E27FC236}">
                <a16:creationId xmlns:a16="http://schemas.microsoft.com/office/drawing/2014/main" id="{5D5C1A8E-44F9-4DF3-A475-FBD5B45FC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91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A.*B </a:t>
            </a:r>
          </a:p>
        </p:txBody>
      </p:sp>
      <p:graphicFrame>
        <p:nvGraphicFramePr>
          <p:cNvPr id="97297" name="Object 17">
            <a:extLst>
              <a:ext uri="{FF2B5EF4-FFF2-40B4-BE49-F238E27FC236}">
                <a16:creationId xmlns:a16="http://schemas.microsoft.com/office/drawing/2014/main" id="{A7B0C1F2-F3FF-4628-B45E-96A70545C4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5421313"/>
          <a:ext cx="20447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3" name="Equation" r:id="rId5" imgW="980945" imgH="590426" progId="Equation.3">
                  <p:embed/>
                </p:oleObj>
              </mc:Choice>
              <mc:Fallback>
                <p:oleObj name="Equation" r:id="rId5" imgW="980945" imgH="590426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421313"/>
                        <a:ext cx="20447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303" name="Group 23">
            <a:extLst>
              <a:ext uri="{FF2B5EF4-FFF2-40B4-BE49-F238E27FC236}">
                <a16:creationId xmlns:a16="http://schemas.microsoft.com/office/drawing/2014/main" id="{0022DA6F-0C31-4BC0-B71F-451434397637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5334000"/>
            <a:ext cx="2362200" cy="1231900"/>
            <a:chOff x="3888" y="3360"/>
            <a:chExt cx="1488" cy="776"/>
          </a:xfrm>
        </p:grpSpPr>
        <p:graphicFrame>
          <p:nvGraphicFramePr>
            <p:cNvPr id="36880" name="Object 18">
              <a:extLst>
                <a:ext uri="{FF2B5EF4-FFF2-40B4-BE49-F238E27FC236}">
                  <a16:creationId xmlns:a16="http://schemas.microsoft.com/office/drawing/2014/main" id="{A4C91F08-4993-41A3-BA7B-11A27DC33B4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69" y="3360"/>
            <a:ext cx="1007" cy="7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4" name="Equation" r:id="rId7" imgW="762160" imgH="590426" progId="Equation.3">
                    <p:embed/>
                  </p:oleObj>
                </mc:Choice>
                <mc:Fallback>
                  <p:oleObj name="Equation" r:id="rId7" imgW="762160" imgH="590426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9" y="3360"/>
                          <a:ext cx="1007" cy="7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881" name="Text Box 19">
              <a:extLst>
                <a:ext uri="{FF2B5EF4-FFF2-40B4-BE49-F238E27FC236}">
                  <a16:creationId xmlns:a16="http://schemas.microsoft.com/office/drawing/2014/main" id="{7C02F9FA-991E-4011-8B25-8893A423BF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64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=</a:t>
              </a:r>
            </a:p>
          </p:txBody>
        </p:sp>
      </p:grpSp>
      <p:grpSp>
        <p:nvGrpSpPr>
          <p:cNvPr id="97302" name="Group 22">
            <a:extLst>
              <a:ext uri="{FF2B5EF4-FFF2-40B4-BE49-F238E27FC236}">
                <a16:creationId xmlns:a16="http://schemas.microsoft.com/office/drawing/2014/main" id="{C10EC0F0-413D-438E-8B74-4D62E2A30BFA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3949700"/>
            <a:ext cx="2347913" cy="1231900"/>
            <a:chOff x="3888" y="2488"/>
            <a:chExt cx="1479" cy="776"/>
          </a:xfrm>
        </p:grpSpPr>
        <p:sp>
          <p:nvSpPr>
            <p:cNvPr id="36878" name="Text Box 20">
              <a:extLst>
                <a:ext uri="{FF2B5EF4-FFF2-40B4-BE49-F238E27FC236}">
                  <a16:creationId xmlns:a16="http://schemas.microsoft.com/office/drawing/2014/main" id="{FD76A0C5-3726-4ADC-B1F6-E9B5750FC2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73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=</a:t>
              </a:r>
            </a:p>
          </p:txBody>
        </p:sp>
        <p:graphicFrame>
          <p:nvGraphicFramePr>
            <p:cNvPr id="36879" name="Object 21">
              <a:extLst>
                <a:ext uri="{FF2B5EF4-FFF2-40B4-BE49-F238E27FC236}">
                  <a16:creationId xmlns:a16="http://schemas.microsoft.com/office/drawing/2014/main" id="{519AF9BB-7626-4B98-8195-CB0340AFF95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76" y="2488"/>
            <a:ext cx="991" cy="7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5" name="Equation" r:id="rId9" imgW="752585" imgH="590426" progId="Equation.3">
                    <p:embed/>
                  </p:oleObj>
                </mc:Choice>
                <mc:Fallback>
                  <p:oleObj name="Equation" r:id="rId9" imgW="752585" imgH="590426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76" y="2488"/>
                          <a:ext cx="991" cy="7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876" name="Rectangle 24">
            <a:extLst>
              <a:ext uri="{FF2B5EF4-FFF2-40B4-BE49-F238E27FC236}">
                <a16:creationId xmlns:a16="http://schemas.microsoft.com/office/drawing/2014/main" id="{73FF0E69-37F0-43EA-80CD-E0BE5B12F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695F37-33AD-451C-8D72-2BC2D2F3F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52613"/>
            <a:ext cx="7800975" cy="47132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7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3" grpId="0" autoUpdateAnimBg="0"/>
      <p:bldP spid="9729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549176B7-FA8D-4DB4-B24A-D61BF9B9B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5791200" cy="381000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ru-RU" sz="2400"/>
              <a:t>Vectors and Matrices</a:t>
            </a:r>
            <a:r>
              <a:rPr lang="en-US" altLang="ru-RU"/>
              <a:t> 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65C89F5A-A41B-4086-A4C0-C417F15D75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83820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>
                <a:latin typeface="Arial Narrow" panose="020B0606020202030204" pitchFamily="34" charset="0"/>
              </a:rPr>
              <a:t>Arithmetic operations – Matrices </a:t>
            </a:r>
            <a:endParaRPr lang="en-US" altLang="ru-RU" sz="3600">
              <a:latin typeface="Arial Narrow" panose="020B0606020202030204" pitchFamily="34" charset="0"/>
            </a:endParaRP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91502430-F000-4C1B-934D-83F1E2EDC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764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Performing operations between matrices</a:t>
            </a:r>
          </a:p>
        </p:txBody>
      </p:sp>
      <p:sp>
        <p:nvSpPr>
          <p:cNvPr id="37893" name="Text Box 7">
            <a:extLst>
              <a:ext uri="{FF2B5EF4-FFF2-40B4-BE49-F238E27FC236}">
                <a16:creationId xmlns:a16="http://schemas.microsoft.com/office/drawing/2014/main" id="{076DFC1A-5B2D-407E-823B-4D7CEA22F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56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A/B </a:t>
            </a:r>
          </a:p>
        </p:txBody>
      </p:sp>
      <p:sp>
        <p:nvSpPr>
          <p:cNvPr id="98314" name="Text Box 10">
            <a:extLst>
              <a:ext uri="{FF2B5EF4-FFF2-40B4-BE49-F238E27FC236}">
                <a16:creationId xmlns:a16="http://schemas.microsoft.com/office/drawing/2014/main" id="{DE4C2AD3-6ABD-40DE-8486-2B600F2AA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43434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A./B </a:t>
            </a:r>
          </a:p>
        </p:txBody>
      </p:sp>
      <p:grpSp>
        <p:nvGrpSpPr>
          <p:cNvPr id="98324" name="Group 20">
            <a:extLst>
              <a:ext uri="{FF2B5EF4-FFF2-40B4-BE49-F238E27FC236}">
                <a16:creationId xmlns:a16="http://schemas.microsoft.com/office/drawing/2014/main" id="{A50D055A-1D17-4330-BE6C-1B4AA1D36B0F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4267200"/>
            <a:ext cx="2911475" cy="1076325"/>
            <a:chOff x="3696" y="2688"/>
            <a:chExt cx="1834" cy="678"/>
          </a:xfrm>
        </p:grpSpPr>
        <p:graphicFrame>
          <p:nvGraphicFramePr>
            <p:cNvPr id="37902" name="Object 12">
              <a:extLst>
                <a:ext uri="{FF2B5EF4-FFF2-40B4-BE49-F238E27FC236}">
                  <a16:creationId xmlns:a16="http://schemas.microsoft.com/office/drawing/2014/main" id="{016FE169-BB37-4FCF-A69B-97A8AF57480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26" y="2688"/>
            <a:ext cx="1604" cy="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4" name="Equation" r:id="rId3" imgW="2362120" imgH="990423" progId="Equation.3">
                    <p:embed/>
                  </p:oleObj>
                </mc:Choice>
                <mc:Fallback>
                  <p:oleObj name="Equation" r:id="rId3" imgW="2362120" imgH="990423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6" y="2688"/>
                          <a:ext cx="1604" cy="6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903" name="Text Box 13">
              <a:extLst>
                <a:ext uri="{FF2B5EF4-FFF2-40B4-BE49-F238E27FC236}">
                  <a16:creationId xmlns:a16="http://schemas.microsoft.com/office/drawing/2014/main" id="{9216BD65-6AA1-4F60-B5F7-FC6EEAC2E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288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=</a:t>
              </a:r>
            </a:p>
          </p:txBody>
        </p:sp>
      </p:grpSp>
      <p:sp>
        <p:nvSpPr>
          <p:cNvPr id="37896" name="Text Box 16">
            <a:extLst>
              <a:ext uri="{FF2B5EF4-FFF2-40B4-BE49-F238E27FC236}">
                <a16:creationId xmlns:a16="http://schemas.microsoft.com/office/drawing/2014/main" id="{47AAA0EC-0A94-48FA-9F49-649632724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19400"/>
            <a:ext cx="4425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3600" b="1">
                <a:solidFill>
                  <a:schemeClr val="folHlink"/>
                </a:solidFill>
              </a:rPr>
              <a:t>? (matrices singular)</a:t>
            </a:r>
          </a:p>
        </p:txBody>
      </p:sp>
      <p:sp>
        <p:nvSpPr>
          <p:cNvPr id="37897" name="AutoShape 17">
            <a:extLst>
              <a:ext uri="{FF2B5EF4-FFF2-40B4-BE49-F238E27FC236}">
                <a16:creationId xmlns:a16="http://schemas.microsoft.com/office/drawing/2014/main" id="{2682B2F5-923B-43A2-B23C-3F269C8A5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9718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98325" name="Group 21">
            <a:extLst>
              <a:ext uri="{FF2B5EF4-FFF2-40B4-BE49-F238E27FC236}">
                <a16:creationId xmlns:a16="http://schemas.microsoft.com/office/drawing/2014/main" id="{9A8753AF-AB36-4F2B-AC9B-E80C13FF2BFB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249738"/>
            <a:ext cx="3321050" cy="1182687"/>
            <a:chOff x="1488" y="2677"/>
            <a:chExt cx="2092" cy="745"/>
          </a:xfrm>
        </p:grpSpPr>
        <p:graphicFrame>
          <p:nvGraphicFramePr>
            <p:cNvPr id="37900" name="Object 11">
              <a:extLst>
                <a:ext uri="{FF2B5EF4-FFF2-40B4-BE49-F238E27FC236}">
                  <a16:creationId xmlns:a16="http://schemas.microsoft.com/office/drawing/2014/main" id="{899294A1-CF63-4813-A122-CE32EFCF924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73" y="2677"/>
            <a:ext cx="1207" cy="7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5" name="Equation" r:id="rId5" imgW="1619110" imgH="990423" progId="Equation.3">
                    <p:embed/>
                  </p:oleObj>
                </mc:Choice>
                <mc:Fallback>
                  <p:oleObj name="Equation" r:id="rId5" imgW="1619110" imgH="990423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3" y="2677"/>
                          <a:ext cx="1207" cy="7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901" name="AutoShape 18">
              <a:extLst>
                <a:ext uri="{FF2B5EF4-FFF2-40B4-BE49-F238E27FC236}">
                  <a16:creationId xmlns:a16="http://schemas.microsoft.com/office/drawing/2014/main" id="{A887DEC0-C44C-463F-AE0C-317E7647B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84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7899" name="Rectangle 22">
            <a:extLst>
              <a:ext uri="{FF2B5EF4-FFF2-40B4-BE49-F238E27FC236}">
                <a16:creationId xmlns:a16="http://schemas.microsoft.com/office/drawing/2014/main" id="{C2AD4994-EACF-441F-A70D-6C1F1E1C2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8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8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8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5C506CD6-5DD0-46FB-9FCF-08247E16D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5791200" cy="381000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ru-RU" sz="2400"/>
              <a:t>Vectors and Matrices</a:t>
            </a:r>
            <a:r>
              <a:rPr lang="en-US" altLang="ru-RU"/>
              <a:t> 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51B27F4F-EE31-4A17-89FE-DBAC7BCA27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83820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>
                <a:latin typeface="Arial Narrow" panose="020B0606020202030204" pitchFamily="34" charset="0"/>
              </a:rPr>
              <a:t>Arithmetic operations – Matrices </a:t>
            </a:r>
            <a:endParaRPr lang="en-US" altLang="ru-RU" sz="3600">
              <a:latin typeface="Arial Narrow" panose="020B0606020202030204" pitchFamily="34" charset="0"/>
            </a:endParaRP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877B006A-B170-4291-B12D-E536A61DF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764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Performing operations between matrices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8CD330B8-D306-4B65-B976-124F4BBC6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56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A^B </a:t>
            </a:r>
          </a:p>
        </p:txBody>
      </p:sp>
      <p:sp>
        <p:nvSpPr>
          <p:cNvPr id="100358" name="Text Box 6">
            <a:extLst>
              <a:ext uri="{FF2B5EF4-FFF2-40B4-BE49-F238E27FC236}">
                <a16:creationId xmlns:a16="http://schemas.microsoft.com/office/drawing/2014/main" id="{07B1977A-B9F6-46FF-8BA7-A8FDE4515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43434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A.^B </a:t>
            </a:r>
          </a:p>
        </p:txBody>
      </p:sp>
      <p:grpSp>
        <p:nvGrpSpPr>
          <p:cNvPr id="100367" name="Group 15">
            <a:extLst>
              <a:ext uri="{FF2B5EF4-FFF2-40B4-BE49-F238E27FC236}">
                <a16:creationId xmlns:a16="http://schemas.microsoft.com/office/drawing/2014/main" id="{90987D79-15DD-478A-8ADD-2299618477CF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4267200"/>
            <a:ext cx="2667000" cy="1076325"/>
            <a:chOff x="3696" y="2688"/>
            <a:chExt cx="1680" cy="678"/>
          </a:xfrm>
        </p:grpSpPr>
        <p:graphicFrame>
          <p:nvGraphicFramePr>
            <p:cNvPr id="38926" name="Object 8">
              <a:extLst>
                <a:ext uri="{FF2B5EF4-FFF2-40B4-BE49-F238E27FC236}">
                  <a16:creationId xmlns:a16="http://schemas.microsoft.com/office/drawing/2014/main" id="{BA4BD053-DB39-407D-92FA-896824AC35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080" y="2688"/>
            <a:ext cx="1296" cy="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8" name="Equation" r:id="rId3" imgW="1904920" imgH="990423" progId="Equation.3">
                    <p:embed/>
                  </p:oleObj>
                </mc:Choice>
                <mc:Fallback>
                  <p:oleObj name="Equation" r:id="rId3" imgW="1904920" imgH="990423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2688"/>
                          <a:ext cx="1296" cy="6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27" name="Text Box 9">
              <a:extLst>
                <a:ext uri="{FF2B5EF4-FFF2-40B4-BE49-F238E27FC236}">
                  <a16:creationId xmlns:a16="http://schemas.microsoft.com/office/drawing/2014/main" id="{C37BAB8F-8A20-4B01-85FD-FC4C9CFD4F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288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=</a:t>
              </a:r>
            </a:p>
          </p:txBody>
        </p:sp>
      </p:grpSp>
      <p:sp>
        <p:nvSpPr>
          <p:cNvPr id="38920" name="Text Box 10">
            <a:extLst>
              <a:ext uri="{FF2B5EF4-FFF2-40B4-BE49-F238E27FC236}">
                <a16:creationId xmlns:a16="http://schemas.microsoft.com/office/drawing/2014/main" id="{10B06FE8-7E05-4298-94A5-863A2EA9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2786063"/>
            <a:ext cx="47990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/>
              <a:t>??? Error using ==&gt; ^</a:t>
            </a:r>
          </a:p>
          <a:p>
            <a:pPr eaLnBrk="1" hangingPunct="1"/>
            <a:r>
              <a:rPr lang="en-US" altLang="ru-RU"/>
              <a:t>At least one operand must be scalar</a:t>
            </a:r>
          </a:p>
        </p:txBody>
      </p:sp>
      <p:sp>
        <p:nvSpPr>
          <p:cNvPr id="38921" name="AutoShape 11">
            <a:extLst>
              <a:ext uri="{FF2B5EF4-FFF2-40B4-BE49-F238E27FC236}">
                <a16:creationId xmlns:a16="http://schemas.microsoft.com/office/drawing/2014/main" id="{A22F8EB5-8368-4733-8A3A-D1238EAE5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9718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00366" name="Group 14">
            <a:extLst>
              <a:ext uri="{FF2B5EF4-FFF2-40B4-BE49-F238E27FC236}">
                <a16:creationId xmlns:a16="http://schemas.microsoft.com/office/drawing/2014/main" id="{92016F3E-27B3-4EA2-B385-AF2AFA8F997E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4191000"/>
            <a:ext cx="3200400" cy="1301750"/>
            <a:chOff x="1488" y="2640"/>
            <a:chExt cx="2016" cy="820"/>
          </a:xfrm>
        </p:grpSpPr>
        <p:graphicFrame>
          <p:nvGraphicFramePr>
            <p:cNvPr id="38924" name="Object 7">
              <a:extLst>
                <a:ext uri="{FF2B5EF4-FFF2-40B4-BE49-F238E27FC236}">
                  <a16:creationId xmlns:a16="http://schemas.microsoft.com/office/drawing/2014/main" id="{B5586FB0-4660-4984-8936-98AA09FE496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48" y="2640"/>
            <a:ext cx="1056" cy="8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9" name="Equation" r:id="rId5" imgW="1409899" imgH="1095207" progId="Equation.3">
                    <p:embed/>
                  </p:oleObj>
                </mc:Choice>
                <mc:Fallback>
                  <p:oleObj name="Equation" r:id="rId5" imgW="1409899" imgH="1095207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2640"/>
                          <a:ext cx="1056" cy="8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25" name="AutoShape 12">
              <a:extLst>
                <a:ext uri="{FF2B5EF4-FFF2-40B4-BE49-F238E27FC236}">
                  <a16:creationId xmlns:a16="http://schemas.microsoft.com/office/drawing/2014/main" id="{0D78EEA2-3118-4CEC-9C1A-7CE6A3683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784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8923" name="Rectangle 16">
            <a:extLst>
              <a:ext uri="{FF2B5EF4-FFF2-40B4-BE49-F238E27FC236}">
                <a16:creationId xmlns:a16="http://schemas.microsoft.com/office/drawing/2014/main" id="{EC176F3B-93FD-4F72-9868-6B16802CE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>
            <a:extLst>
              <a:ext uri="{FF2B5EF4-FFF2-40B4-BE49-F238E27FC236}">
                <a16:creationId xmlns:a16="http://schemas.microsoft.com/office/drawing/2014/main" id="{DF3C1D66-A7DE-42BC-93B9-50AA0989B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solidFill>
                  <a:srgbClr val="00B0F0"/>
                </a:solidFill>
                <a:latin typeface="Arial Narrow" panose="020B0606020202030204" pitchFamily="34" charset="0"/>
              </a:rPr>
              <a:t>MATLAB and Simulink</a:t>
            </a:r>
          </a:p>
        </p:txBody>
      </p:sp>
      <p:sp>
        <p:nvSpPr>
          <p:cNvPr id="86019" name="Rectangle 1027">
            <a:extLst>
              <a:ext uri="{FF2B5EF4-FFF2-40B4-BE49-F238E27FC236}">
                <a16:creationId xmlns:a16="http://schemas.microsoft.com/office/drawing/2014/main" id="{D2CE9BD0-60E5-4E31-B18D-7B1DE85C19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2133600" cy="6858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ru-RU" b="1">
                <a:latin typeface="Arial Narrow" panose="020B0606020202030204" pitchFamily="34" charset="0"/>
              </a:rPr>
              <a:t>Contents</a:t>
            </a:r>
          </a:p>
        </p:txBody>
      </p:sp>
      <p:sp>
        <p:nvSpPr>
          <p:cNvPr id="21508" name="Rectangle 1028">
            <a:extLst>
              <a:ext uri="{FF2B5EF4-FFF2-40B4-BE49-F238E27FC236}">
                <a16:creationId xmlns:a16="http://schemas.microsoft.com/office/drawing/2014/main" id="{4EC07BB2-411D-4F32-9E50-89F51FCEC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886200"/>
            <a:ext cx="3657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ru-RU" sz="2800">
                <a:latin typeface="Arial Narrow" panose="020B0606020202030204" pitchFamily="34" charset="0"/>
              </a:rPr>
              <a:t>Built in functions</a:t>
            </a:r>
          </a:p>
        </p:txBody>
      </p:sp>
      <p:sp>
        <p:nvSpPr>
          <p:cNvPr id="21509" name="Text Box 1030">
            <a:extLst>
              <a:ext uri="{FF2B5EF4-FFF2-40B4-BE49-F238E27FC236}">
                <a16:creationId xmlns:a16="http://schemas.microsoft.com/office/drawing/2014/main" id="{1BFFCCBC-56D2-4644-9BB4-0ECF43110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2819400"/>
            <a:ext cx="5121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Getting Started</a:t>
            </a:r>
            <a:r>
              <a:rPr lang="en-US" altLang="ru-RU" sz="3200">
                <a:latin typeface="Arial Narrow" panose="020B0606020202030204" pitchFamily="34" charset="0"/>
              </a:rPr>
              <a:t>  </a:t>
            </a:r>
          </a:p>
        </p:txBody>
      </p:sp>
      <p:sp>
        <p:nvSpPr>
          <p:cNvPr id="21510" name="Text Box 1031">
            <a:extLst>
              <a:ext uri="{FF2B5EF4-FFF2-40B4-BE49-F238E27FC236}">
                <a16:creationId xmlns:a16="http://schemas.microsoft.com/office/drawing/2014/main" id="{7A54C7B7-0E1F-49EF-8D4B-B3928A123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352800"/>
            <a:ext cx="7467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Vectors and Matrices</a:t>
            </a:r>
          </a:p>
        </p:txBody>
      </p:sp>
      <p:sp>
        <p:nvSpPr>
          <p:cNvPr id="21511" name="Text Box 1033">
            <a:extLst>
              <a:ext uri="{FF2B5EF4-FFF2-40B4-BE49-F238E27FC236}">
                <a16:creationId xmlns:a16="http://schemas.microsoft.com/office/drawing/2014/main" id="{9ED1F006-CFC7-44DE-B2C8-C2A69C6DF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3622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Introduction  </a:t>
            </a:r>
          </a:p>
        </p:txBody>
      </p:sp>
      <p:sp>
        <p:nvSpPr>
          <p:cNvPr id="21512" name="Rectangle 1034">
            <a:extLst>
              <a:ext uri="{FF2B5EF4-FFF2-40B4-BE49-F238E27FC236}">
                <a16:creationId xmlns:a16="http://schemas.microsoft.com/office/drawing/2014/main" id="{C05B63D2-3A52-4252-B922-D3F41F9CD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105400"/>
            <a:ext cx="502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ru-RU" sz="2800">
                <a:latin typeface="Arial Narrow" panose="020B0606020202030204" pitchFamily="34" charset="0"/>
              </a:rPr>
              <a:t>Simulink</a:t>
            </a:r>
          </a:p>
        </p:txBody>
      </p:sp>
      <p:sp>
        <p:nvSpPr>
          <p:cNvPr id="21513" name="Rectangle 1035">
            <a:extLst>
              <a:ext uri="{FF2B5EF4-FFF2-40B4-BE49-F238E27FC236}">
                <a16:creationId xmlns:a16="http://schemas.microsoft.com/office/drawing/2014/main" id="{D09CD81C-9D5A-4C21-904C-B27C6A5F7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638800"/>
            <a:ext cx="502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ru-RU" sz="2800">
                <a:latin typeface="Arial Narrow" panose="020B0606020202030204" pitchFamily="34" charset="0"/>
              </a:rPr>
              <a:t>Modeling examples</a:t>
            </a:r>
          </a:p>
        </p:txBody>
      </p:sp>
      <p:grpSp>
        <p:nvGrpSpPr>
          <p:cNvPr id="86034" name="Group 1042">
            <a:extLst>
              <a:ext uri="{FF2B5EF4-FFF2-40B4-BE49-F238E27FC236}">
                <a16:creationId xmlns:a16="http://schemas.microsoft.com/office/drawing/2014/main" id="{48215232-8665-4F01-B90E-CAF3CA93FE94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514600"/>
            <a:ext cx="2743200" cy="2590800"/>
            <a:chOff x="3552" y="1584"/>
            <a:chExt cx="1728" cy="1632"/>
          </a:xfrm>
        </p:grpSpPr>
        <p:sp>
          <p:nvSpPr>
            <p:cNvPr id="21520" name="AutoShape 1036">
              <a:extLst>
                <a:ext uri="{FF2B5EF4-FFF2-40B4-BE49-F238E27FC236}">
                  <a16:creationId xmlns:a16="http://schemas.microsoft.com/office/drawing/2014/main" id="{823ED801-4911-4FA5-9E5F-661747392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1584"/>
              <a:ext cx="384" cy="1632"/>
            </a:xfrm>
            <a:prstGeom prst="rightBrace">
              <a:avLst>
                <a:gd name="adj1" fmla="val 354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1521" name="Text Box 1039">
              <a:extLst>
                <a:ext uri="{FF2B5EF4-FFF2-40B4-BE49-F238E27FC236}">
                  <a16:creationId xmlns:a16="http://schemas.microsoft.com/office/drawing/2014/main" id="{E43B9556-E780-4E4C-B799-B0822B49DB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256"/>
              <a:ext cx="110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r>
                <a:rPr lang="en-US" altLang="ru-RU" sz="3200">
                  <a:latin typeface="Arial Narrow" panose="020B0606020202030204" pitchFamily="34" charset="0"/>
                </a:rPr>
                <a:t>MATLAB</a:t>
              </a:r>
            </a:p>
          </p:txBody>
        </p:sp>
      </p:grpSp>
      <p:grpSp>
        <p:nvGrpSpPr>
          <p:cNvPr id="86035" name="Group 1043">
            <a:extLst>
              <a:ext uri="{FF2B5EF4-FFF2-40B4-BE49-F238E27FC236}">
                <a16:creationId xmlns:a16="http://schemas.microsoft.com/office/drawing/2014/main" id="{C9796265-9CAA-4A04-9CA6-7D5E01038573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5257800"/>
            <a:ext cx="3352800" cy="1219200"/>
            <a:chOff x="3552" y="3312"/>
            <a:chExt cx="2112" cy="768"/>
          </a:xfrm>
        </p:grpSpPr>
        <p:sp>
          <p:nvSpPr>
            <p:cNvPr id="21518" name="AutoShape 1037">
              <a:extLst>
                <a:ext uri="{FF2B5EF4-FFF2-40B4-BE49-F238E27FC236}">
                  <a16:creationId xmlns:a16="http://schemas.microsoft.com/office/drawing/2014/main" id="{6ABD61F6-AE05-4C6C-A15B-18E115B90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3312"/>
              <a:ext cx="336" cy="768"/>
            </a:xfrm>
            <a:prstGeom prst="rightBrace">
              <a:avLst>
                <a:gd name="adj1" fmla="val 190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1519" name="Text Box 1040">
              <a:extLst>
                <a:ext uri="{FF2B5EF4-FFF2-40B4-BE49-F238E27FC236}">
                  <a16:creationId xmlns:a16="http://schemas.microsoft.com/office/drawing/2014/main" id="{DDFEE132-AC5C-460F-B6CB-862C2DFE1C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3523"/>
              <a:ext cx="15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r>
                <a:rPr lang="en-US" altLang="ru-RU" sz="3200">
                  <a:latin typeface="Arial Narrow" panose="020B0606020202030204" pitchFamily="34" charset="0"/>
                </a:rPr>
                <a:t>SIMULINK</a:t>
              </a:r>
            </a:p>
          </p:txBody>
        </p:sp>
      </p:grpSp>
      <p:sp>
        <p:nvSpPr>
          <p:cNvPr id="21516" name="Rectangle 1041">
            <a:extLst>
              <a:ext uri="{FF2B5EF4-FFF2-40B4-BE49-F238E27FC236}">
                <a16:creationId xmlns:a16="http://schemas.microsoft.com/office/drawing/2014/main" id="{9FBD232F-D64B-4281-9758-BBE6B8B1B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4958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ru-RU" sz="2800">
                <a:latin typeface="Arial Narrow" panose="020B0606020202030204" pitchFamily="34" charset="0"/>
              </a:rPr>
              <a:t>M–files : script and functions </a:t>
            </a:r>
          </a:p>
        </p:txBody>
      </p:sp>
      <p:sp>
        <p:nvSpPr>
          <p:cNvPr id="21517" name="Rectangle 1044">
            <a:extLst>
              <a:ext uri="{FF2B5EF4-FFF2-40B4-BE49-F238E27FC236}">
                <a16:creationId xmlns:a16="http://schemas.microsoft.com/office/drawing/2014/main" id="{C2794DF0-318D-4C51-B222-4F526B5E7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C4C1CE63-335F-4560-8926-C14E94BBC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3075" y="606425"/>
            <a:ext cx="7908925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1961B22E-29E6-4D8D-9B2E-C3486A0B99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239838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latin typeface="Arial Narrow" panose="020B0606020202030204" pitchFamily="34" charset="0"/>
              </a:rPr>
              <a:t>Arithmetic operations – Matrices </a:t>
            </a:r>
            <a:endParaRPr lang="en-US" altLang="ru-RU" sz="3600" dirty="0">
              <a:latin typeface="Arial Narrow" panose="020B0606020202030204" pitchFamily="34" charset="0"/>
            </a:endParaRP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7A0053A8-12B0-4204-8195-87A59642C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1919288"/>
            <a:ext cx="723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Example:</a:t>
            </a:r>
          </a:p>
        </p:txBody>
      </p:sp>
      <p:sp>
        <p:nvSpPr>
          <p:cNvPr id="39941" name="Text Box 182">
            <a:extLst>
              <a:ext uri="{FF2B5EF4-FFF2-40B4-BE49-F238E27FC236}">
                <a16:creationId xmlns:a16="http://schemas.microsoft.com/office/drawing/2014/main" id="{E15237F5-57F5-48D9-AD9B-B7D3CC644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5553075"/>
            <a:ext cx="3311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Solve for V</a:t>
            </a:r>
            <a:r>
              <a:rPr lang="en-US" altLang="ru-RU" sz="2800" b="1" baseline="-25000">
                <a:latin typeface="Arial Narrow" panose="020B0606020202030204" pitchFamily="34" charset="0"/>
              </a:rPr>
              <a:t>1</a:t>
            </a:r>
            <a:r>
              <a:rPr lang="en-US" altLang="ru-RU" sz="2800" b="1">
                <a:latin typeface="Arial Narrow" panose="020B0606020202030204" pitchFamily="34" charset="0"/>
              </a:rPr>
              <a:t> and V</a:t>
            </a:r>
            <a:r>
              <a:rPr lang="en-US" altLang="ru-RU" sz="2800" b="1" baseline="-25000">
                <a:latin typeface="Arial Narrow" panose="020B0606020202030204" pitchFamily="34" charset="0"/>
              </a:rPr>
              <a:t>2</a:t>
            </a:r>
            <a:endParaRPr lang="en-US" altLang="ru-RU" sz="2800" b="1">
              <a:latin typeface="Arial Narrow" panose="020B0606020202030204" pitchFamily="34" charset="0"/>
            </a:endParaRPr>
          </a:p>
        </p:txBody>
      </p:sp>
      <p:sp>
        <p:nvSpPr>
          <p:cNvPr id="39942" name="Rectangle 184">
            <a:extLst>
              <a:ext uri="{FF2B5EF4-FFF2-40B4-BE49-F238E27FC236}">
                <a16:creationId xmlns:a16="http://schemas.microsoft.com/office/drawing/2014/main" id="{BE529190-86E3-49CC-95FB-5A9AE79F7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39943" name="Picture 185">
            <a:extLst>
              <a:ext uri="{FF2B5EF4-FFF2-40B4-BE49-F238E27FC236}">
                <a16:creationId xmlns:a16="http://schemas.microsoft.com/office/drawing/2014/main" id="{E4B67DED-6C78-4674-9CED-CE68E4CA0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0"/>
            <a:ext cx="5715000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44" name="Text Box 186">
            <a:extLst>
              <a:ext uri="{FF2B5EF4-FFF2-40B4-BE49-F238E27FC236}">
                <a16:creationId xmlns:a16="http://schemas.microsoft.com/office/drawing/2014/main" id="{9E3EB063-FDF9-4B18-88FF-6FA502C2B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438" y="3810000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10</a:t>
            </a:r>
            <a:r>
              <a:rPr lang="en-US" altLang="ru-RU">
                <a:sym typeface="Symbol" panose="05050102010706020507" pitchFamily="18" charset="2"/>
              </a:rPr>
              <a:t></a:t>
            </a:r>
          </a:p>
        </p:txBody>
      </p:sp>
      <p:sp>
        <p:nvSpPr>
          <p:cNvPr id="39945" name="Text Box 187">
            <a:extLst>
              <a:ext uri="{FF2B5EF4-FFF2-40B4-BE49-F238E27FC236}">
                <a16:creationId xmlns:a16="http://schemas.microsoft.com/office/drawing/2014/main" id="{43A63379-B60C-4809-816E-A036A09FB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9038" y="3657600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j10</a:t>
            </a:r>
            <a:r>
              <a:rPr lang="en-US" altLang="ru-RU">
                <a:sym typeface="Symbol" panose="05050102010706020507" pitchFamily="18" charset="2"/>
              </a:rPr>
              <a:t></a:t>
            </a:r>
          </a:p>
        </p:txBody>
      </p:sp>
      <p:sp>
        <p:nvSpPr>
          <p:cNvPr id="39946" name="Text Box 188">
            <a:extLst>
              <a:ext uri="{FF2B5EF4-FFF2-40B4-BE49-F238E27FC236}">
                <a16:creationId xmlns:a16="http://schemas.microsoft.com/office/drawing/2014/main" id="{349AD822-CA15-406A-965B-0B1594AF9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438400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-j5</a:t>
            </a:r>
            <a:r>
              <a:rPr lang="en-US" altLang="ru-RU">
                <a:sym typeface="Symbol" panose="05050102010706020507" pitchFamily="18" charset="2"/>
              </a:rPr>
              <a:t></a:t>
            </a:r>
          </a:p>
        </p:txBody>
      </p:sp>
      <p:sp>
        <p:nvSpPr>
          <p:cNvPr id="39947" name="Text Box 189">
            <a:extLst>
              <a:ext uri="{FF2B5EF4-FFF2-40B4-BE49-F238E27FC236}">
                <a16:creationId xmlns:a16="http://schemas.microsoft.com/office/drawing/2014/main" id="{43034F96-F874-42B1-B40D-9CE45DEA6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4275" y="3849688"/>
            <a:ext cx="900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1.5</a:t>
            </a:r>
            <a:r>
              <a:rPr lang="en-US" altLang="ru-RU">
                <a:sym typeface="Symbol" panose="05050102010706020507" pitchFamily="18" charset="2"/>
              </a:rPr>
              <a:t>0</a:t>
            </a:r>
            <a:r>
              <a:rPr lang="en-US" altLang="ru-RU" baseline="30000">
                <a:sym typeface="Symbol" panose="05050102010706020507" pitchFamily="18" charset="2"/>
              </a:rPr>
              <a:t>o</a:t>
            </a:r>
            <a:endParaRPr lang="en-US" altLang="ru-RU">
              <a:sym typeface="Symbol" panose="05050102010706020507" pitchFamily="18" charset="2"/>
            </a:endParaRPr>
          </a:p>
        </p:txBody>
      </p:sp>
      <p:sp>
        <p:nvSpPr>
          <p:cNvPr id="39948" name="Text Box 190">
            <a:extLst>
              <a:ext uri="{FF2B5EF4-FFF2-40B4-BE49-F238E27FC236}">
                <a16:creationId xmlns:a16="http://schemas.microsoft.com/office/drawing/2014/main" id="{2FC69BCC-4B7A-4648-AD74-249D54F1A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21125"/>
            <a:ext cx="900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2</a:t>
            </a:r>
            <a:r>
              <a:rPr lang="en-US" altLang="ru-RU">
                <a:sym typeface="Symbol" panose="05050102010706020507" pitchFamily="18" charset="2"/>
              </a:rPr>
              <a:t>-90</a:t>
            </a:r>
            <a:r>
              <a:rPr lang="en-US" altLang="ru-RU" baseline="30000">
                <a:sym typeface="Symbol" panose="05050102010706020507" pitchFamily="18" charset="2"/>
              </a:rPr>
              <a:t>o</a:t>
            </a:r>
            <a:endParaRPr lang="en-US" altLang="ru-RU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15">
            <a:extLst>
              <a:ext uri="{FF2B5EF4-FFF2-40B4-BE49-F238E27FC236}">
                <a16:creationId xmlns:a16="http://schemas.microsoft.com/office/drawing/2014/main" id="{4B605B44-7258-4361-8314-C25D710AE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2859088"/>
            <a:ext cx="58324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(0.1 + j0.2)V</a:t>
            </a:r>
            <a:r>
              <a:rPr lang="en-US" altLang="ru-RU" sz="2800" b="1" baseline="-25000">
                <a:latin typeface="Arial Narrow" panose="020B0606020202030204" pitchFamily="34" charset="0"/>
              </a:rPr>
              <a:t>1</a:t>
            </a:r>
            <a:r>
              <a:rPr lang="en-US" altLang="ru-RU" sz="2800" b="1">
                <a:latin typeface="Arial Narrow" panose="020B0606020202030204" pitchFamily="34" charset="0"/>
              </a:rPr>
              <a:t>  –   j0.2V</a:t>
            </a:r>
            <a:r>
              <a:rPr lang="en-US" altLang="ru-RU" sz="2800" b="1" baseline="-25000">
                <a:latin typeface="Arial Narrow" panose="020B0606020202030204" pitchFamily="34" charset="0"/>
              </a:rPr>
              <a:t>2       </a:t>
            </a:r>
            <a:r>
              <a:rPr lang="en-US" altLang="ru-RU" sz="2800" b="1">
                <a:latin typeface="Arial Narrow" panose="020B0606020202030204" pitchFamily="34" charset="0"/>
              </a:rPr>
              <a:t>=    -j2</a:t>
            </a:r>
          </a:p>
        </p:txBody>
      </p:sp>
      <p:sp>
        <p:nvSpPr>
          <p:cNvPr id="40963" name="Text Box 116">
            <a:extLst>
              <a:ext uri="{FF2B5EF4-FFF2-40B4-BE49-F238E27FC236}">
                <a16:creationId xmlns:a16="http://schemas.microsoft.com/office/drawing/2014/main" id="{E1E781DE-C854-405E-A86D-E96B6E51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3614738"/>
            <a:ext cx="63722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     - j0.2V</a:t>
            </a:r>
            <a:r>
              <a:rPr lang="en-US" altLang="ru-RU" sz="2800" b="1" baseline="-25000">
                <a:latin typeface="Arial Narrow" panose="020B0606020202030204" pitchFamily="34" charset="0"/>
              </a:rPr>
              <a:t>1</a:t>
            </a:r>
            <a:r>
              <a:rPr lang="en-US" altLang="ru-RU" sz="2800" b="1">
                <a:latin typeface="Arial Narrow" panose="020B0606020202030204" pitchFamily="34" charset="0"/>
              </a:rPr>
              <a:t>       +   j0.1V</a:t>
            </a:r>
            <a:r>
              <a:rPr lang="en-US" altLang="ru-RU" sz="2800" b="1" baseline="-25000">
                <a:latin typeface="Arial Narrow" panose="020B0606020202030204" pitchFamily="34" charset="0"/>
              </a:rPr>
              <a:t>2       </a:t>
            </a:r>
            <a:r>
              <a:rPr lang="en-US" altLang="ru-RU" sz="2800" b="1">
                <a:latin typeface="Arial Narrow" panose="020B0606020202030204" pitchFamily="34" charset="0"/>
              </a:rPr>
              <a:t>=   1.5</a:t>
            </a:r>
          </a:p>
        </p:txBody>
      </p:sp>
      <p:sp>
        <p:nvSpPr>
          <p:cNvPr id="102522" name="Rectangle 122">
            <a:extLst>
              <a:ext uri="{FF2B5EF4-FFF2-40B4-BE49-F238E27FC236}">
                <a16:creationId xmlns:a16="http://schemas.microsoft.com/office/drawing/2014/main" id="{E88F2333-1DB6-4C25-9D3D-FE3BAA57F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830263"/>
            <a:ext cx="7993063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102523" name="Rectangle 123">
            <a:extLst>
              <a:ext uri="{FF2B5EF4-FFF2-40B4-BE49-F238E27FC236}">
                <a16:creationId xmlns:a16="http://schemas.microsoft.com/office/drawing/2014/main" id="{0FC42207-CE2E-4854-8722-B0753F4FEC7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001838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latin typeface="Arial Narrow" panose="020B0606020202030204" pitchFamily="34" charset="0"/>
              </a:rPr>
              <a:t>Arithmetic operations – Matrices </a:t>
            </a:r>
          </a:p>
        </p:txBody>
      </p:sp>
      <p:graphicFrame>
        <p:nvGraphicFramePr>
          <p:cNvPr id="40966" name="Object 118">
            <a:extLst>
              <a:ext uri="{FF2B5EF4-FFF2-40B4-BE49-F238E27FC236}">
                <a16:creationId xmlns:a16="http://schemas.microsoft.com/office/drawing/2014/main" id="{B4696931-2FB9-4209-9771-261F548C84F6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947738" y="4629150"/>
          <a:ext cx="2843212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Equation" r:id="rId3" imgW="1666985" imgH="638272" progId="Equation.3">
                  <p:embed/>
                </p:oleObj>
              </mc:Choice>
              <mc:Fallback>
                <p:oleObj name="Equation" r:id="rId3" imgW="1666985" imgH="638272" progId="Equation.3">
                  <p:embed/>
                  <p:pic>
                    <p:nvPicPr>
                      <p:cNvPr id="0" name="Object 11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4629150"/>
                        <a:ext cx="2843212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7" name="Object 124">
            <a:extLst>
              <a:ext uri="{FF2B5EF4-FFF2-40B4-BE49-F238E27FC236}">
                <a16:creationId xmlns:a16="http://schemas.microsoft.com/office/drawing/2014/main" id="{C3F5E79E-315C-42C4-AE27-ED039652A9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8738" y="4606925"/>
          <a:ext cx="7556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7" name="Equation" r:id="rId5" imgW="438050" imgH="666980" progId="Equation.3">
                  <p:embed/>
                </p:oleObj>
              </mc:Choice>
              <mc:Fallback>
                <p:oleObj name="Equation" r:id="rId5" imgW="438050" imgH="666980" progId="Equation.3">
                  <p:embed/>
                  <p:pic>
                    <p:nvPicPr>
                      <p:cNvPr id="0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8" y="4606925"/>
                        <a:ext cx="7556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Text Box 125">
            <a:extLst>
              <a:ext uri="{FF2B5EF4-FFF2-40B4-BE49-F238E27FC236}">
                <a16:creationId xmlns:a16="http://schemas.microsoft.com/office/drawing/2014/main" id="{BAF2690C-11E0-400B-863C-E9FCA5B58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013" y="4868863"/>
            <a:ext cx="468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=</a:t>
            </a:r>
          </a:p>
        </p:txBody>
      </p:sp>
      <p:graphicFrame>
        <p:nvGraphicFramePr>
          <p:cNvPr id="40969" name="Object 126">
            <a:extLst>
              <a:ext uri="{FF2B5EF4-FFF2-40B4-BE49-F238E27FC236}">
                <a16:creationId xmlns:a16="http://schemas.microsoft.com/office/drawing/2014/main" id="{1001FD59-B17A-46F7-9F2E-3087875D4C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4625" y="4606925"/>
          <a:ext cx="94932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8" name="Equation" r:id="rId7" imgW="552470" imgH="638272" progId="Equation.3">
                  <p:embed/>
                </p:oleObj>
              </mc:Choice>
              <mc:Fallback>
                <p:oleObj name="Equation" r:id="rId7" imgW="552470" imgH="638272" progId="Equation.3">
                  <p:embed/>
                  <p:pic>
                    <p:nvPicPr>
                      <p:cNvPr id="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5" y="4606925"/>
                        <a:ext cx="949325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70" name="Group 132">
            <a:extLst>
              <a:ext uri="{FF2B5EF4-FFF2-40B4-BE49-F238E27FC236}">
                <a16:creationId xmlns:a16="http://schemas.microsoft.com/office/drawing/2014/main" id="{33444E19-190E-48AB-A89B-FC0078E5848F}"/>
              </a:ext>
            </a:extLst>
          </p:cNvPr>
          <p:cNvGrpSpPr>
            <a:grpSpLocks/>
          </p:cNvGrpSpPr>
          <p:nvPr/>
        </p:nvGrpSpPr>
        <p:grpSpPr bwMode="auto">
          <a:xfrm>
            <a:off x="1993900" y="5862638"/>
            <a:ext cx="4213225" cy="628650"/>
            <a:chOff x="1247" y="3543"/>
            <a:chExt cx="2654" cy="396"/>
          </a:xfrm>
        </p:grpSpPr>
        <p:sp>
          <p:nvSpPr>
            <p:cNvPr id="40972" name="Text Box 127">
              <a:extLst>
                <a:ext uri="{FF2B5EF4-FFF2-40B4-BE49-F238E27FC236}">
                  <a16:creationId xmlns:a16="http://schemas.microsoft.com/office/drawing/2014/main" id="{1EE703E3-1E59-4DE8-9AB3-EE430A94F0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3543"/>
              <a:ext cx="4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b="1">
                  <a:latin typeface="Arial Narrow" panose="020B0606020202030204" pitchFamily="34" charset="0"/>
                </a:rPr>
                <a:t>A</a:t>
              </a:r>
            </a:p>
          </p:txBody>
        </p:sp>
        <p:sp>
          <p:nvSpPr>
            <p:cNvPr id="40973" name="Text Box 128">
              <a:extLst>
                <a:ext uri="{FF2B5EF4-FFF2-40B4-BE49-F238E27FC236}">
                  <a16:creationId xmlns:a16="http://schemas.microsoft.com/office/drawing/2014/main" id="{2F865D73-23A3-4B99-9D48-918527A806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4" y="3566"/>
              <a:ext cx="4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b="1">
                  <a:latin typeface="Arial Narrow" panose="020B0606020202030204" pitchFamily="34" charset="0"/>
                </a:rPr>
                <a:t>x</a:t>
              </a:r>
            </a:p>
          </p:txBody>
        </p:sp>
        <p:sp>
          <p:nvSpPr>
            <p:cNvPr id="40974" name="Text Box 129">
              <a:extLst>
                <a:ext uri="{FF2B5EF4-FFF2-40B4-BE49-F238E27FC236}">
                  <a16:creationId xmlns:a16="http://schemas.microsoft.com/office/drawing/2014/main" id="{6E5F068D-3E92-4251-ADF9-EA19AD0EE9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" y="3543"/>
              <a:ext cx="4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b="1">
                  <a:latin typeface="Arial Narrow" panose="020B0606020202030204" pitchFamily="34" charset="0"/>
                </a:rPr>
                <a:t>y</a:t>
              </a:r>
            </a:p>
          </p:txBody>
        </p:sp>
        <p:sp>
          <p:nvSpPr>
            <p:cNvPr id="40975" name="Text Box 130">
              <a:extLst>
                <a:ext uri="{FF2B5EF4-FFF2-40B4-BE49-F238E27FC236}">
                  <a16:creationId xmlns:a16="http://schemas.microsoft.com/office/drawing/2014/main" id="{B1DAF916-8813-454D-B7DE-FDE5B7EDF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6" y="3612"/>
              <a:ext cx="29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>
                  <a:latin typeface="Arial Narrow" panose="020B0606020202030204" pitchFamily="34" charset="0"/>
                </a:rPr>
                <a:t>=</a:t>
              </a:r>
            </a:p>
          </p:txBody>
        </p:sp>
      </p:grpSp>
      <p:sp>
        <p:nvSpPr>
          <p:cNvPr id="40971" name="Rectangle 133">
            <a:extLst>
              <a:ext uri="{FF2B5EF4-FFF2-40B4-BE49-F238E27FC236}">
                <a16:creationId xmlns:a16="http://schemas.microsoft.com/office/drawing/2014/main" id="{447E912E-70CB-45DF-9E05-976994244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5" name="Rectangle 7">
            <a:extLst>
              <a:ext uri="{FF2B5EF4-FFF2-40B4-BE49-F238E27FC236}">
                <a16:creationId xmlns:a16="http://schemas.microsoft.com/office/drawing/2014/main" id="{41D4B2D7-CD0E-4ADE-A37C-A01386CB2E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6763" y="769938"/>
            <a:ext cx="7691437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104456" name="Rectangle 8">
            <a:extLst>
              <a:ext uri="{FF2B5EF4-FFF2-40B4-BE49-F238E27FC236}">
                <a16:creationId xmlns:a16="http://schemas.microsoft.com/office/drawing/2014/main" id="{109FBDAB-4BCC-4AA6-8132-869370534D7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09738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latin typeface="Arial Narrow" panose="020B0606020202030204" pitchFamily="34" charset="0"/>
              </a:rPr>
              <a:t>Arithmetic operations – Matrices </a:t>
            </a:r>
          </a:p>
        </p:txBody>
      </p:sp>
      <p:sp>
        <p:nvSpPr>
          <p:cNvPr id="41988" name="Text Box 13">
            <a:extLst>
              <a:ext uri="{FF2B5EF4-FFF2-40B4-BE49-F238E27FC236}">
                <a16:creationId xmlns:a16="http://schemas.microsoft.com/office/drawing/2014/main" id="{6A91EDD9-2558-48D5-A520-6435255D4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600325"/>
            <a:ext cx="6013450" cy="369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pl-PL" altLang="ru-RU">
                <a:latin typeface="Courier" pitchFamily="49" charset="0"/>
              </a:rPr>
              <a:t>&gt;&gt;&gt; A=[(0.1+0.2j) -0.2j;-0.2j 0.1j]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A =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   0.1000+ 0.2000i        0- 0.2000i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        0- 0.2000i        0+ 0.1000i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&gt;&gt;&gt; y=[-2j;1.5]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y =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        0- 2.0000i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   1.5000</a:t>
            </a:r>
            <a:endParaRPr lang="en-US" altLang="ru-RU">
              <a:latin typeface="Courier" pitchFamily="49" charset="0"/>
            </a:endParaRPr>
          </a:p>
          <a:p>
            <a:pPr eaLnBrk="1" hangingPunct="1"/>
            <a:r>
              <a:rPr lang="pl-PL" altLang="ru-RU">
                <a:latin typeface="Courier" pitchFamily="49" charset="0"/>
              </a:rPr>
              <a:t>&gt;&gt;&gt; x=A\y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x =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  14.0000+ 8.0000i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  28.0000+ 1.0000i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&gt;&gt;&gt;          </a:t>
            </a:r>
            <a:endParaRPr lang="en-US" altLang="ru-RU">
              <a:latin typeface="Courier" pitchFamily="49" charset="0"/>
            </a:endParaRPr>
          </a:p>
        </p:txBody>
      </p:sp>
      <p:sp>
        <p:nvSpPr>
          <p:cNvPr id="41989" name="Rectangle 14">
            <a:extLst>
              <a:ext uri="{FF2B5EF4-FFF2-40B4-BE49-F238E27FC236}">
                <a16:creationId xmlns:a16="http://schemas.microsoft.com/office/drawing/2014/main" id="{A2BD39A6-A445-44E1-A4EA-AC9BB7FC1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990" name="Rectangle 15">
            <a:extLst>
              <a:ext uri="{FF2B5EF4-FFF2-40B4-BE49-F238E27FC236}">
                <a16:creationId xmlns:a16="http://schemas.microsoft.com/office/drawing/2014/main" id="{E5FE50BC-C700-4103-9AC8-456C0803F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2763" y="3951288"/>
            <a:ext cx="4497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000"/>
              <a:t>* </a:t>
            </a:r>
            <a:r>
              <a:rPr lang="en-US" altLang="ru-RU" sz="2000">
                <a:hlinkClick r:id="rId2" action="ppaction://hlinkfile"/>
              </a:rPr>
              <a:t>A\B is the matrix division of A into B, which is roughly the same as INV(A)*B</a:t>
            </a:r>
            <a:r>
              <a:rPr lang="en-US" altLang="ru-RU" sz="2000"/>
              <a:t> *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C3A844EB-217F-409B-8D15-2C1F0FF60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8" y="3067050"/>
            <a:ext cx="723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>
                <a:latin typeface="Arial Narrow" panose="020B0606020202030204" pitchFamily="34" charset="0"/>
              </a:rPr>
              <a:t>Example (cont)</a:t>
            </a:r>
          </a:p>
        </p:txBody>
      </p:sp>
      <p:sp>
        <p:nvSpPr>
          <p:cNvPr id="105476" name="Rectangle 4">
            <a:extLst>
              <a:ext uri="{FF2B5EF4-FFF2-40B4-BE49-F238E27FC236}">
                <a16:creationId xmlns:a16="http://schemas.microsoft.com/office/drawing/2014/main" id="{BCDACBC1-B0B2-43AD-9B36-E9162901C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968375"/>
            <a:ext cx="7437438" cy="381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105477" name="Rectangle 5">
            <a:extLst>
              <a:ext uri="{FF2B5EF4-FFF2-40B4-BE49-F238E27FC236}">
                <a16:creationId xmlns:a16="http://schemas.microsoft.com/office/drawing/2014/main" id="{DF160321-B755-476E-90C9-F8B8D022DF5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84425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>
                <a:latin typeface="Arial Narrow" panose="020B0606020202030204" pitchFamily="34" charset="0"/>
              </a:rPr>
              <a:t>Arithmetic operations – Matrices </a:t>
            </a:r>
          </a:p>
        </p:txBody>
      </p:sp>
      <p:sp>
        <p:nvSpPr>
          <p:cNvPr id="43013" name="Text Box 6">
            <a:extLst>
              <a:ext uri="{FF2B5EF4-FFF2-40B4-BE49-F238E27FC236}">
                <a16:creationId xmlns:a16="http://schemas.microsoft.com/office/drawing/2014/main" id="{BCD15D08-B741-4093-A22F-6E3DB2A4A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3462338"/>
            <a:ext cx="5508625" cy="242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fi-FI" altLang="ru-RU">
                <a:latin typeface="Courier" pitchFamily="49" charset="0"/>
              </a:rPr>
              <a:t>&gt;&gt;&gt; V1= abs(x(1,:))</a:t>
            </a:r>
          </a:p>
          <a:p>
            <a:pPr eaLnBrk="1" hangingPunct="1"/>
            <a:r>
              <a:rPr lang="fi-FI" altLang="ru-RU">
                <a:latin typeface="Courier" pitchFamily="49" charset="0"/>
              </a:rPr>
              <a:t>V1 =</a:t>
            </a:r>
          </a:p>
          <a:p>
            <a:pPr eaLnBrk="1" hangingPunct="1"/>
            <a:r>
              <a:rPr lang="fi-FI" altLang="ru-RU">
                <a:latin typeface="Courier" pitchFamily="49" charset="0"/>
              </a:rPr>
              <a:t>   16.1245</a:t>
            </a:r>
          </a:p>
          <a:p>
            <a:pPr eaLnBrk="1" hangingPunct="1"/>
            <a:endParaRPr lang="en-US" altLang="ru-RU">
              <a:latin typeface="Courier" pitchFamily="49" charset="0"/>
            </a:endParaRPr>
          </a:p>
          <a:p>
            <a:pPr eaLnBrk="1" hangingPunct="1"/>
            <a:r>
              <a:rPr lang="pl-PL" altLang="ru-RU">
                <a:latin typeface="Courier" pitchFamily="49" charset="0"/>
              </a:rPr>
              <a:t>&gt;&gt;&gt; V1ang= angle(x(1,:))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V1ang =</a:t>
            </a:r>
          </a:p>
          <a:p>
            <a:pPr eaLnBrk="1" hangingPunct="1"/>
            <a:r>
              <a:rPr lang="pl-PL" altLang="ru-RU">
                <a:latin typeface="Courier" pitchFamily="49" charset="0"/>
              </a:rPr>
              <a:t>    0.5191</a:t>
            </a:r>
          </a:p>
          <a:p>
            <a:pPr eaLnBrk="1" hangingPunct="1">
              <a:spcBef>
                <a:spcPct val="50000"/>
              </a:spcBef>
            </a:pPr>
            <a:endParaRPr lang="en-US" altLang="ru-RU">
              <a:latin typeface="Courier" pitchFamily="49" charset="0"/>
            </a:endParaRPr>
          </a:p>
        </p:txBody>
      </p:sp>
      <p:sp>
        <p:nvSpPr>
          <p:cNvPr id="43014" name="Text Box 7">
            <a:extLst>
              <a:ext uri="{FF2B5EF4-FFF2-40B4-BE49-F238E27FC236}">
                <a16:creationId xmlns:a16="http://schemas.microsoft.com/office/drawing/2014/main" id="{6D303B3D-7735-4F10-B6B4-4BDD358B2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675" y="5588000"/>
            <a:ext cx="345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 u="sng"/>
              <a:t>V</a:t>
            </a:r>
            <a:r>
              <a:rPr lang="en-US" altLang="ru-RU" b="1" u="sng" baseline="-25000"/>
              <a:t>1</a:t>
            </a:r>
            <a:r>
              <a:rPr lang="en-US" altLang="ru-RU" u="sng"/>
              <a:t> = 16.12</a:t>
            </a:r>
            <a:r>
              <a:rPr lang="en-US" altLang="ru-RU" u="sng">
                <a:sym typeface="Symbol" panose="05050102010706020507" pitchFamily="18" charset="2"/>
              </a:rPr>
              <a:t>29.7</a:t>
            </a:r>
            <a:r>
              <a:rPr lang="en-US" altLang="ru-RU" u="sng" baseline="30000">
                <a:sym typeface="Symbol" panose="05050102010706020507" pitchFamily="18" charset="2"/>
              </a:rPr>
              <a:t>o</a:t>
            </a:r>
            <a:r>
              <a:rPr lang="en-US" altLang="ru-RU" u="sng">
                <a:sym typeface="Symbol" panose="05050102010706020507" pitchFamily="18" charset="2"/>
              </a:rPr>
              <a:t>  V</a:t>
            </a:r>
          </a:p>
        </p:txBody>
      </p:sp>
      <p:sp>
        <p:nvSpPr>
          <p:cNvPr id="43015" name="Rectangle 8">
            <a:extLst>
              <a:ext uri="{FF2B5EF4-FFF2-40B4-BE49-F238E27FC236}">
                <a16:creationId xmlns:a16="http://schemas.microsoft.com/office/drawing/2014/main" id="{91ED01A0-A342-49C8-96CC-C17E07C57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3">
            <a:extLst>
              <a:ext uri="{FF2B5EF4-FFF2-40B4-BE49-F238E27FC236}">
                <a16:creationId xmlns:a16="http://schemas.microsoft.com/office/drawing/2014/main" id="{BB12A5F9-72BC-4275-800F-FA571F08B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005263"/>
            <a:ext cx="6013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     </a:t>
            </a:r>
          </a:p>
        </p:txBody>
      </p:sp>
      <p:sp>
        <p:nvSpPr>
          <p:cNvPr id="106518" name="Rectangle 22">
            <a:extLst>
              <a:ext uri="{FF2B5EF4-FFF2-40B4-BE49-F238E27FC236}">
                <a16:creationId xmlns:a16="http://schemas.microsoft.com/office/drawing/2014/main" id="{1D67F2FD-D837-4470-BE04-34B02F3A18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33363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solidFill>
                  <a:srgbClr val="00B0F0"/>
                </a:solidFill>
              </a:rPr>
              <a:t>Built in functions </a:t>
            </a:r>
            <a:br>
              <a:rPr lang="en-US" altLang="ru-RU" dirty="0">
                <a:solidFill>
                  <a:srgbClr val="00B0F0"/>
                </a:solidFill>
              </a:rPr>
            </a:br>
            <a:r>
              <a:rPr lang="en-US" altLang="ru-RU" dirty="0">
                <a:solidFill>
                  <a:srgbClr val="00B0F0"/>
                </a:solidFill>
              </a:rPr>
              <a:t>(commands)</a:t>
            </a:r>
          </a:p>
        </p:txBody>
      </p:sp>
      <p:sp>
        <p:nvSpPr>
          <p:cNvPr id="44036" name="Text Box 23">
            <a:extLst>
              <a:ext uri="{FF2B5EF4-FFF2-40B4-BE49-F238E27FC236}">
                <a16:creationId xmlns:a16="http://schemas.microsoft.com/office/drawing/2014/main" id="{E2678C01-EF5C-445A-848C-9F4A05F00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28775"/>
            <a:ext cx="69119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Scalar functions</a:t>
            </a:r>
            <a:r>
              <a:rPr lang="en-US" altLang="ru-RU" sz="2800">
                <a:latin typeface="Arial Narrow" panose="020B0606020202030204" pitchFamily="34" charset="0"/>
              </a:rPr>
              <a:t> – used for scalars and operate </a:t>
            </a:r>
            <a:r>
              <a:rPr lang="en-US" altLang="ru-RU" sz="2800" u="sng">
                <a:latin typeface="Arial Narrow" panose="020B0606020202030204" pitchFamily="34" charset="0"/>
              </a:rPr>
              <a:t>element-wise</a:t>
            </a:r>
            <a:r>
              <a:rPr lang="en-US" altLang="ru-RU" sz="2800">
                <a:latin typeface="Arial Narrow" panose="020B0606020202030204" pitchFamily="34" charset="0"/>
              </a:rPr>
              <a:t> when applied to a matrix or vector</a:t>
            </a:r>
          </a:p>
        </p:txBody>
      </p:sp>
      <p:sp>
        <p:nvSpPr>
          <p:cNvPr id="44037" name="Text Box 24">
            <a:extLst>
              <a:ext uri="{FF2B5EF4-FFF2-40B4-BE49-F238E27FC236}">
                <a16:creationId xmlns:a16="http://schemas.microsoft.com/office/drawing/2014/main" id="{25CA1A84-39B4-4156-8556-1C704B308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95600"/>
            <a:ext cx="6911975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e.g.	sin	cos	tan	atan	asin	log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	abs	angle	sqrt	round	floor</a:t>
            </a:r>
          </a:p>
        </p:txBody>
      </p:sp>
      <p:grpSp>
        <p:nvGrpSpPr>
          <p:cNvPr id="44038" name="Group 28">
            <a:extLst>
              <a:ext uri="{FF2B5EF4-FFF2-40B4-BE49-F238E27FC236}">
                <a16:creationId xmlns:a16="http://schemas.microsoft.com/office/drawing/2014/main" id="{F256B80A-3524-483D-9E01-8E0C923865D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343400"/>
            <a:ext cx="7162800" cy="1219200"/>
            <a:chOff x="288" y="2736"/>
            <a:chExt cx="4512" cy="768"/>
          </a:xfrm>
        </p:grpSpPr>
        <p:sp>
          <p:nvSpPr>
            <p:cNvPr id="44041" name="Text Box 25">
              <a:extLst>
                <a:ext uri="{FF2B5EF4-FFF2-40B4-BE49-F238E27FC236}">
                  <a16:creationId xmlns:a16="http://schemas.microsoft.com/office/drawing/2014/main" id="{12B70F66-FEF0-4AE5-B9DA-0BC6B13F31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736"/>
              <a:ext cx="435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>
                  <a:latin typeface="Arial Narrow" panose="020B0606020202030204" pitchFamily="34" charset="0"/>
                </a:rPr>
                <a:t>At any time you can use the command </a:t>
              </a:r>
              <a:r>
                <a:rPr lang="en-US" altLang="ru-RU" sz="3200">
                  <a:latin typeface="Courier" pitchFamily="49" charset="0"/>
                </a:rPr>
                <a:t>help</a:t>
              </a:r>
              <a:r>
                <a:rPr lang="en-US" altLang="ru-RU" sz="3200">
                  <a:latin typeface="Arial Narrow" panose="020B0606020202030204" pitchFamily="34" charset="0"/>
                </a:rPr>
                <a:t> to get help		</a:t>
              </a:r>
              <a:endParaRPr lang="en-US" altLang="ru-RU" sz="2800">
                <a:latin typeface="Courier" pitchFamily="49" charset="0"/>
              </a:endParaRPr>
            </a:p>
          </p:txBody>
        </p:sp>
        <p:sp>
          <p:nvSpPr>
            <p:cNvPr id="44042" name="Rectangle 26">
              <a:extLst>
                <a:ext uri="{FF2B5EF4-FFF2-40B4-BE49-F238E27FC236}">
                  <a16:creationId xmlns:a16="http://schemas.microsoft.com/office/drawing/2014/main" id="{1033D5AD-A0A2-41C9-8662-48DE8EFA7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736"/>
              <a:ext cx="4512" cy="768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4039" name="Text Box 27">
            <a:extLst>
              <a:ext uri="{FF2B5EF4-FFF2-40B4-BE49-F238E27FC236}">
                <a16:creationId xmlns:a16="http://schemas.microsoft.com/office/drawing/2014/main" id="{A9D93B35-E82E-4670-80D3-A74C88432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562600"/>
            <a:ext cx="426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e.g. </a:t>
            </a:r>
            <a:r>
              <a:rPr lang="en-US" altLang="ru-RU" sz="2800">
                <a:latin typeface="Courier" pitchFamily="49" charset="0"/>
              </a:rPr>
              <a:t>&gt;&gt;&gt;help sin</a:t>
            </a:r>
            <a:r>
              <a:rPr lang="en-US" altLang="ru-RU" sz="3200">
                <a:latin typeface="Arial Narrow" panose="020B0606020202030204" pitchFamily="34" charset="0"/>
              </a:rPr>
              <a:t> 	</a:t>
            </a:r>
          </a:p>
        </p:txBody>
      </p:sp>
      <p:sp>
        <p:nvSpPr>
          <p:cNvPr id="44040" name="Rectangle 29">
            <a:extLst>
              <a:ext uri="{FF2B5EF4-FFF2-40B4-BE49-F238E27FC236}">
                <a16:creationId xmlns:a16="http://schemas.microsoft.com/office/drawing/2014/main" id="{7CB9BA99-1C81-482D-9649-DF0154758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>
            <a:extLst>
              <a:ext uri="{FF2B5EF4-FFF2-40B4-BE49-F238E27FC236}">
                <a16:creationId xmlns:a16="http://schemas.microsoft.com/office/drawing/2014/main" id="{16EE275A-7BDA-4D7B-A0A7-25B09FEFC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60350"/>
            <a:ext cx="8667750" cy="5016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800" dirty="0">
                <a:solidFill>
                  <a:srgbClr val="00B0F0"/>
                </a:solidFill>
              </a:rPr>
              <a:t>Built in functions (commands)</a:t>
            </a:r>
          </a:p>
        </p:txBody>
      </p:sp>
      <p:sp>
        <p:nvSpPr>
          <p:cNvPr id="45059" name="Text Box 9">
            <a:extLst>
              <a:ext uri="{FF2B5EF4-FFF2-40B4-BE49-F238E27FC236}">
                <a16:creationId xmlns:a16="http://schemas.microsoft.com/office/drawing/2014/main" id="{28D5E6A3-BC5B-4709-ADC9-C3C0805F5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93750"/>
            <a:ext cx="8534400" cy="311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a=linspace(0,(2*pi),10)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a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Columns 1 through 7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     0    0.6981    1.3963    2.0944    2.7925    3.4907    4.1888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Columns 8 through 10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4.8869    5.5851    6.2832</a:t>
            </a:r>
          </a:p>
          <a:p>
            <a:pPr eaLnBrk="1" hangingPunct="1">
              <a:spcBef>
                <a:spcPct val="50000"/>
              </a:spcBef>
            </a:pPr>
            <a:endParaRPr lang="en-US" altLang="ru-RU">
              <a:latin typeface="Courier" pitchFamily="49" charset="0"/>
            </a:endParaRPr>
          </a:p>
        </p:txBody>
      </p:sp>
      <p:sp>
        <p:nvSpPr>
          <p:cNvPr id="45060" name="Text Box 10">
            <a:extLst>
              <a:ext uri="{FF2B5EF4-FFF2-40B4-BE49-F238E27FC236}">
                <a16:creationId xmlns:a16="http://schemas.microsoft.com/office/drawing/2014/main" id="{FDB17E24-CBC9-4784-8168-2FC8B6AD2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643313"/>
            <a:ext cx="8534400" cy="311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b=sin(a)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b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Columns 1 through 7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     0    0.6428    0.9848    0.8660    0.3420   -0.3420   -0.8660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Columns 8 through 10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-0.9848   -0.6428    0.0000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</a:t>
            </a:r>
          </a:p>
        </p:txBody>
      </p:sp>
      <p:sp>
        <p:nvSpPr>
          <p:cNvPr id="45061" name="Rectangle 11">
            <a:extLst>
              <a:ext uri="{FF2B5EF4-FFF2-40B4-BE49-F238E27FC236}">
                <a16:creationId xmlns:a16="http://schemas.microsoft.com/office/drawing/2014/main" id="{02BCA6A6-5A95-4D50-8809-0B647F9AC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>
            <a:extLst>
              <a:ext uri="{FF2B5EF4-FFF2-40B4-BE49-F238E27FC236}">
                <a16:creationId xmlns:a16="http://schemas.microsoft.com/office/drawing/2014/main" id="{A3807F97-049C-4E27-B704-65B17AFD8A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4513" y="334963"/>
            <a:ext cx="7772400" cy="5794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800" dirty="0">
                <a:solidFill>
                  <a:srgbClr val="00B0F0"/>
                </a:solidFill>
              </a:rPr>
              <a:t>Built in functions (commands)</a:t>
            </a:r>
          </a:p>
        </p:txBody>
      </p:sp>
      <p:sp>
        <p:nvSpPr>
          <p:cNvPr id="46083" name="Text Box 7">
            <a:extLst>
              <a:ext uri="{FF2B5EF4-FFF2-40B4-BE49-F238E27FC236}">
                <a16:creationId xmlns:a16="http://schemas.microsoft.com/office/drawing/2014/main" id="{FB0CFABB-384D-4D2C-B00C-65F6EE48F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69119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Vector functions</a:t>
            </a:r>
            <a:r>
              <a:rPr lang="en-US" altLang="ru-RU" sz="2800">
                <a:latin typeface="Arial Narrow" panose="020B0606020202030204" pitchFamily="34" charset="0"/>
              </a:rPr>
              <a:t> – operate on vectors returning scalar value</a:t>
            </a:r>
          </a:p>
        </p:txBody>
      </p:sp>
      <p:sp>
        <p:nvSpPr>
          <p:cNvPr id="46084" name="Text Box 8">
            <a:extLst>
              <a:ext uri="{FF2B5EF4-FFF2-40B4-BE49-F238E27FC236}">
                <a16:creationId xmlns:a16="http://schemas.microsoft.com/office/drawing/2014/main" id="{462768E5-DF57-4779-954B-E72988A7F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1828800"/>
            <a:ext cx="691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e.g.	max	min	mean	prod	sum	length</a:t>
            </a:r>
          </a:p>
        </p:txBody>
      </p:sp>
      <p:sp>
        <p:nvSpPr>
          <p:cNvPr id="111625" name="Text Box 9">
            <a:extLst>
              <a:ext uri="{FF2B5EF4-FFF2-40B4-BE49-F238E27FC236}">
                <a16:creationId xmlns:a16="http://schemas.microsoft.com/office/drawing/2014/main" id="{8B941621-8FDF-4937-9F53-4956D1A9B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362200"/>
            <a:ext cx="2895600" cy="408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max(b)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0.9848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max(a)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6.2832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length(a)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ans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10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</a:t>
            </a:r>
          </a:p>
        </p:txBody>
      </p:sp>
      <p:sp>
        <p:nvSpPr>
          <p:cNvPr id="46086" name="Text Box 10">
            <a:extLst>
              <a:ext uri="{FF2B5EF4-FFF2-40B4-BE49-F238E27FC236}">
                <a16:creationId xmlns:a16="http://schemas.microsoft.com/office/drawing/2014/main" id="{B56B17B3-3391-4489-B216-16A01D945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667000"/>
            <a:ext cx="4419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a=linspace(0,(2*pi),10);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b=sin(a);</a:t>
            </a:r>
          </a:p>
        </p:txBody>
      </p:sp>
      <p:sp>
        <p:nvSpPr>
          <p:cNvPr id="46087" name="Rectangle 11">
            <a:extLst>
              <a:ext uri="{FF2B5EF4-FFF2-40B4-BE49-F238E27FC236}">
                <a16:creationId xmlns:a16="http://schemas.microsoft.com/office/drawing/2014/main" id="{80D8B310-0DA5-4494-99DF-3BDC1B838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EFECA57F-B983-4E08-A6FB-7F988C14B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355600"/>
            <a:ext cx="77724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400" dirty="0">
                <a:solidFill>
                  <a:srgbClr val="00B0F0"/>
                </a:solidFill>
              </a:rPr>
              <a:t>Built in functions (commands)</a:t>
            </a: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4AE3F0DD-94D8-43D5-B466-62428D778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1206500"/>
            <a:ext cx="8001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Matrix functions</a:t>
            </a:r>
            <a:r>
              <a:rPr lang="en-US" altLang="ru-RU" sz="2800">
                <a:latin typeface="Arial Narrow" panose="020B0606020202030204" pitchFamily="34" charset="0"/>
              </a:rPr>
              <a:t> – perform operations on matrices</a:t>
            </a:r>
          </a:p>
        </p:txBody>
      </p:sp>
      <p:sp>
        <p:nvSpPr>
          <p:cNvPr id="47108" name="Text Box 10">
            <a:extLst>
              <a:ext uri="{FF2B5EF4-FFF2-40B4-BE49-F238E27FC236}">
                <a16:creationId xmlns:a16="http://schemas.microsoft.com/office/drawing/2014/main" id="{99E0F14E-249A-4118-83CA-92A10C711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81200"/>
            <a:ext cx="3657600" cy="47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&gt;&gt;&gt; x=rand(4,4)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x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0.9501    0.8913    0.8214    0.9218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0.2311    0.7621    0.4447    0.7382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0.6068    0.4565    0.6154    0.1763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0.4860    0.0185    0.7919    0.4057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&gt;&gt;&gt; xinv=inv(x)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xinv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2.2631   -2.3495   -0.4696   -0.6631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-0.7620    1.2122    1.7041   -1.2146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-2.0408    1.4228    1.5538    1.3730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1.3075   -0.0183   -2.5483    0.6344</a:t>
            </a:r>
          </a:p>
          <a:p>
            <a:pPr eaLnBrk="1" hangingPunct="1">
              <a:spcBef>
                <a:spcPct val="50000"/>
              </a:spcBef>
            </a:pPr>
            <a:endParaRPr lang="en-US" altLang="ru-RU" sz="1600">
              <a:latin typeface="Arial Narrow" panose="020B0606020202030204" pitchFamily="34" charset="0"/>
            </a:endParaRPr>
          </a:p>
        </p:txBody>
      </p:sp>
      <p:sp>
        <p:nvSpPr>
          <p:cNvPr id="113675" name="Text Box 11">
            <a:extLst>
              <a:ext uri="{FF2B5EF4-FFF2-40B4-BE49-F238E27FC236}">
                <a16:creationId xmlns:a16="http://schemas.microsoft.com/office/drawing/2014/main" id="{BE5C9C41-67BE-42BE-8EC6-973EDB0F8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905000"/>
            <a:ext cx="4114800" cy="363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&gt;&gt;&gt; x*xinv</a:t>
            </a:r>
          </a:p>
          <a:p>
            <a:pPr eaLnBrk="1" hangingPunct="1">
              <a:spcBef>
                <a:spcPct val="50000"/>
              </a:spcBef>
            </a:pPr>
            <a:endParaRPr lang="en-US" altLang="ru-RU" sz="1600">
              <a:latin typeface="Arial Narrow" panose="020B060602020203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ans =</a:t>
            </a:r>
          </a:p>
          <a:p>
            <a:pPr eaLnBrk="1" hangingPunct="1">
              <a:spcBef>
                <a:spcPct val="50000"/>
              </a:spcBef>
            </a:pPr>
            <a:endParaRPr lang="en-US" altLang="ru-RU" sz="1600">
              <a:latin typeface="Arial Narrow" panose="020B060602020203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1.0000    0.0000    0.0000    0.0000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     0        1.0000         0         0.0000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0.0000         0         1.0000    0.0000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         0              0         0.0000    1.0000</a:t>
            </a:r>
          </a:p>
          <a:p>
            <a:pPr eaLnBrk="1" hangingPunct="1">
              <a:spcBef>
                <a:spcPct val="50000"/>
              </a:spcBef>
            </a:pPr>
            <a:endParaRPr lang="en-US" altLang="ru-RU" sz="1600">
              <a:latin typeface="Arial Narrow" panose="020B060602020203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ru-RU" sz="1600">
                <a:latin typeface="Arial Narrow" panose="020B0606020202030204" pitchFamily="34" charset="0"/>
              </a:rPr>
              <a:t>&gt;&gt;&gt; </a:t>
            </a:r>
          </a:p>
        </p:txBody>
      </p:sp>
      <p:sp>
        <p:nvSpPr>
          <p:cNvPr id="47110" name="Rectangle 12">
            <a:extLst>
              <a:ext uri="{FF2B5EF4-FFF2-40B4-BE49-F238E27FC236}">
                <a16:creationId xmlns:a16="http://schemas.microsoft.com/office/drawing/2014/main" id="{548C9270-5940-45C5-B063-F03D281B7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53" name="Rectangle 21">
            <a:extLst>
              <a:ext uri="{FF2B5EF4-FFF2-40B4-BE49-F238E27FC236}">
                <a16:creationId xmlns:a16="http://schemas.microsoft.com/office/drawing/2014/main" id="{7ADB4916-D5D9-4B4E-88BB-81F0960A2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7213" y="657225"/>
            <a:ext cx="77724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Built in functions (commands)</a:t>
            </a:r>
          </a:p>
        </p:txBody>
      </p:sp>
      <p:graphicFrame>
        <p:nvGraphicFramePr>
          <p:cNvPr id="48131" name="Object 10">
            <a:extLst>
              <a:ext uri="{FF2B5EF4-FFF2-40B4-BE49-F238E27FC236}">
                <a16:creationId xmlns:a16="http://schemas.microsoft.com/office/drawing/2014/main" id="{8AF77741-BCBA-4AA7-9CC7-E5CCCDFDC3FA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319213" y="2493963"/>
          <a:ext cx="2843212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2" name="Equation" r:id="rId3" imgW="1666985" imgH="638272" progId="Equation.3">
                  <p:embed/>
                </p:oleObj>
              </mc:Choice>
              <mc:Fallback>
                <p:oleObj name="Equation" r:id="rId3" imgW="1666985" imgH="638272" progId="Equation.3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2493963"/>
                        <a:ext cx="2843212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2" name="Object 13">
            <a:extLst>
              <a:ext uri="{FF2B5EF4-FFF2-40B4-BE49-F238E27FC236}">
                <a16:creationId xmlns:a16="http://schemas.microsoft.com/office/drawing/2014/main" id="{69C00187-00D5-4724-9F0C-06B1865F8E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79913" y="2457450"/>
          <a:ext cx="7556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3" name="Equation" r:id="rId5" imgW="438050" imgH="666980" progId="Equation.3">
                  <p:embed/>
                </p:oleObj>
              </mc:Choice>
              <mc:Fallback>
                <p:oleObj name="Equation" r:id="rId5" imgW="438050" imgH="6669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9913" y="2457450"/>
                        <a:ext cx="7556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3" name="Text Box 14">
            <a:extLst>
              <a:ext uri="{FF2B5EF4-FFF2-40B4-BE49-F238E27FC236}">
                <a16:creationId xmlns:a16="http://schemas.microsoft.com/office/drawing/2014/main" id="{583A9419-7CD5-4EFF-A016-CD11C4381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8" y="2781300"/>
            <a:ext cx="468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=</a:t>
            </a:r>
          </a:p>
        </p:txBody>
      </p:sp>
      <p:graphicFrame>
        <p:nvGraphicFramePr>
          <p:cNvPr id="48134" name="Object 15">
            <a:extLst>
              <a:ext uri="{FF2B5EF4-FFF2-40B4-BE49-F238E27FC236}">
                <a16:creationId xmlns:a16="http://schemas.microsoft.com/office/drawing/2014/main" id="{835B0BF4-E918-4FAD-A631-B70EFDE85C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1500" y="2551113"/>
          <a:ext cx="94932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4" name="Equation" r:id="rId7" imgW="552470" imgH="638272" progId="Equation.3">
                  <p:embed/>
                </p:oleObj>
              </mc:Choice>
              <mc:Fallback>
                <p:oleObj name="Equation" r:id="rId7" imgW="552470" imgH="63827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551113"/>
                        <a:ext cx="949325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5" name="Text Box 16">
            <a:extLst>
              <a:ext uri="{FF2B5EF4-FFF2-40B4-BE49-F238E27FC236}">
                <a16:creationId xmlns:a16="http://schemas.microsoft.com/office/drawing/2014/main" id="{64A7B3EE-15BE-47D3-813D-7B89D6B64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3" y="3905250"/>
            <a:ext cx="757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A</a:t>
            </a:r>
          </a:p>
        </p:txBody>
      </p:sp>
      <p:sp>
        <p:nvSpPr>
          <p:cNvPr id="48136" name="Text Box 17">
            <a:extLst>
              <a:ext uri="{FF2B5EF4-FFF2-40B4-BE49-F238E27FC236}">
                <a16:creationId xmlns:a16="http://schemas.microsoft.com/office/drawing/2014/main" id="{AFAC2E2C-00B8-4E7B-BCD6-CFE991AA8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13" y="3829050"/>
            <a:ext cx="757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x</a:t>
            </a:r>
          </a:p>
        </p:txBody>
      </p:sp>
      <p:sp>
        <p:nvSpPr>
          <p:cNvPr id="48137" name="Text Box 18">
            <a:extLst>
              <a:ext uri="{FF2B5EF4-FFF2-40B4-BE49-F238E27FC236}">
                <a16:creationId xmlns:a16="http://schemas.microsoft.com/office/drawing/2014/main" id="{484C0D71-925C-4ABC-8F33-428C1756E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3613" y="3752850"/>
            <a:ext cx="757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y</a:t>
            </a:r>
          </a:p>
        </p:txBody>
      </p:sp>
      <p:sp>
        <p:nvSpPr>
          <p:cNvPr id="48138" name="Text Box 19">
            <a:extLst>
              <a:ext uri="{FF2B5EF4-FFF2-40B4-BE49-F238E27FC236}">
                <a16:creationId xmlns:a16="http://schemas.microsoft.com/office/drawing/2014/main" id="{F402575B-6B72-4C0D-BF5E-31E5333C3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213" y="3905250"/>
            <a:ext cx="468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=</a:t>
            </a:r>
          </a:p>
        </p:txBody>
      </p:sp>
      <p:sp>
        <p:nvSpPr>
          <p:cNvPr id="48139" name="Text Box 23">
            <a:extLst>
              <a:ext uri="{FF2B5EF4-FFF2-40B4-BE49-F238E27FC236}">
                <a16:creationId xmlns:a16="http://schemas.microsoft.com/office/drawing/2014/main" id="{06880987-54FB-405F-907F-991EE7A34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4529138"/>
            <a:ext cx="3810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" pitchFamily="49" charset="0"/>
              </a:rPr>
              <a:t>&gt;&gt;&gt; x=inv(A)*y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" pitchFamily="49" charset="0"/>
              </a:rPr>
              <a:t>x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" pitchFamily="49" charset="0"/>
              </a:rPr>
              <a:t>  14.0000+ 8.0000i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" pitchFamily="49" charset="0"/>
              </a:rPr>
              <a:t>  28.0000+ 1.0000i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000">
              <a:latin typeface="Courier" pitchFamily="49" charset="0"/>
            </a:endParaRPr>
          </a:p>
        </p:txBody>
      </p:sp>
      <p:sp>
        <p:nvSpPr>
          <p:cNvPr id="48140" name="Rectangle 25">
            <a:extLst>
              <a:ext uri="{FF2B5EF4-FFF2-40B4-BE49-F238E27FC236}">
                <a16:creationId xmlns:a16="http://schemas.microsoft.com/office/drawing/2014/main" id="{706B61AD-3155-4DAB-ABBE-C46A61E07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F6466C-C6B8-4943-BC62-EF9B30D9C9B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570788" cy="43640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477B43D3-5438-47F3-80C5-ABB72769E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9900" y="628650"/>
            <a:ext cx="77724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400" dirty="0">
                <a:solidFill>
                  <a:srgbClr val="00B0F0"/>
                </a:solidFill>
              </a:rPr>
              <a:t>Built in functions (commands)</a:t>
            </a: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8C5B33D8-05D7-4EC0-8D4B-3A3A92316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" y="1944688"/>
            <a:ext cx="6911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Data visualisation – plotting graphs</a:t>
            </a:r>
            <a:endParaRPr lang="en-US" altLang="ru-RU" sz="2800">
              <a:latin typeface="Arial Narrow" panose="020B0606020202030204" pitchFamily="34" charset="0"/>
            </a:endParaRPr>
          </a:p>
        </p:txBody>
      </p:sp>
      <p:sp>
        <p:nvSpPr>
          <p:cNvPr id="49156" name="Text Box 6">
            <a:extLst>
              <a:ext uri="{FF2B5EF4-FFF2-40B4-BE49-F238E27FC236}">
                <a16:creationId xmlns:a16="http://schemas.microsoft.com/office/drawing/2014/main" id="{C4FB6318-8532-4363-ACD5-6F794170E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3032125"/>
            <a:ext cx="691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Courier" pitchFamily="49" charset="0"/>
              </a:rPr>
              <a:t>&gt;&gt;&gt; help graph2d</a:t>
            </a:r>
          </a:p>
        </p:txBody>
      </p:sp>
      <p:sp>
        <p:nvSpPr>
          <p:cNvPr id="49157" name="Text Box 7">
            <a:extLst>
              <a:ext uri="{FF2B5EF4-FFF2-40B4-BE49-F238E27FC236}">
                <a16:creationId xmlns:a16="http://schemas.microsoft.com/office/drawing/2014/main" id="{50F5EF8E-376D-414E-B333-3F801E59D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" y="3976688"/>
            <a:ext cx="69119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Courier" pitchFamily="49" charset="0"/>
              </a:rPr>
              <a:t>&gt;&gt;&gt; help graph3d</a:t>
            </a:r>
          </a:p>
        </p:txBody>
      </p:sp>
      <p:sp>
        <p:nvSpPr>
          <p:cNvPr id="49158" name="Text Box 10">
            <a:extLst>
              <a:ext uri="{FF2B5EF4-FFF2-40B4-BE49-F238E27FC236}">
                <a16:creationId xmlns:a16="http://schemas.microsoft.com/office/drawing/2014/main" id="{E52DCF8F-8135-4661-B2A0-295C44376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" y="4994275"/>
            <a:ext cx="6911975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e.g. 	plot	polar	loglog     mesh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	semilog	plotyy     surf	</a:t>
            </a:r>
          </a:p>
        </p:txBody>
      </p:sp>
      <p:sp>
        <p:nvSpPr>
          <p:cNvPr id="49159" name="Rectangle 11">
            <a:extLst>
              <a:ext uri="{FF2B5EF4-FFF2-40B4-BE49-F238E27FC236}">
                <a16:creationId xmlns:a16="http://schemas.microsoft.com/office/drawing/2014/main" id="{819A4C46-B48C-448F-9C6D-6E7DA7C9D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>
            <a:extLst>
              <a:ext uri="{FF2B5EF4-FFF2-40B4-BE49-F238E27FC236}">
                <a16:creationId xmlns:a16="http://schemas.microsoft.com/office/drawing/2014/main" id="{E3F56978-0642-4369-ABEF-1066D7354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1038" y="417513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solidFill>
                  <a:srgbClr val="00B0F0"/>
                </a:solidFill>
                <a:latin typeface="Arial Narrow" panose="020B0606020202030204" pitchFamily="34" charset="0"/>
              </a:rPr>
              <a:t>Introduction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2A599559-4B1B-45BE-8E40-EEBA3CE65A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1038" y="1566863"/>
            <a:ext cx="7772400" cy="4383087"/>
          </a:xfrm>
        </p:spPr>
        <p:txBody>
          <a:bodyPr>
            <a:normAutofit fontScale="77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ru-RU" sz="2800" b="1" dirty="0">
                <a:latin typeface="Arial Narrow" panose="020B0606020202030204" pitchFamily="34" charset="0"/>
              </a:rPr>
              <a:t>MATLAB – </a:t>
            </a:r>
            <a:r>
              <a:rPr lang="en-US" altLang="ru-RU" sz="2800" b="1" dirty="0" err="1">
                <a:latin typeface="Arial Narrow" panose="020B0606020202030204" pitchFamily="34" charset="0"/>
              </a:rPr>
              <a:t>MATrix</a:t>
            </a:r>
            <a:r>
              <a:rPr lang="en-US" altLang="ru-RU" sz="2800" b="1" dirty="0">
                <a:latin typeface="Arial Narrow" panose="020B0606020202030204" pitchFamily="34" charset="0"/>
              </a:rPr>
              <a:t> </a:t>
            </a:r>
            <a:r>
              <a:rPr lang="en-US" altLang="ru-RU" sz="2800" b="1" dirty="0" err="1">
                <a:latin typeface="Arial Narrow" panose="020B0606020202030204" pitchFamily="34" charset="0"/>
              </a:rPr>
              <a:t>LABoratory</a:t>
            </a:r>
            <a:endParaRPr lang="en-US" altLang="ru-RU" sz="2800" b="1" dirty="0">
              <a:latin typeface="Arial Narrow" panose="020B060602020203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ru-RU" sz="2400" dirty="0">
                <a:latin typeface="Arial Narrow" panose="020B0606020202030204" pitchFamily="34" charset="0"/>
              </a:rPr>
              <a:t>Initially developed by a lecturer in 1970’s to help  students learn linear algebra.</a:t>
            </a:r>
          </a:p>
          <a:p>
            <a:pPr marL="457200" lvl="1" indent="0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ru-RU" sz="2400" dirty="0">
              <a:latin typeface="Arial Narrow" panose="020B060602020203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ru-RU" sz="2400" dirty="0">
                <a:latin typeface="Arial Narrow" panose="020B0606020202030204" pitchFamily="34" charset="0"/>
              </a:rPr>
              <a:t>It was later marketed and further developed under MathWorks Inc. (founded in 1984) – </a:t>
            </a:r>
            <a:r>
              <a:rPr lang="en-US" altLang="ru-RU" sz="2400" dirty="0">
                <a:latin typeface="Arial Narrow" panose="020B0606020202030204" pitchFamily="34" charset="0"/>
                <a:hlinkClick r:id="rId2"/>
              </a:rPr>
              <a:t>www.mathworks.com</a:t>
            </a:r>
            <a:endParaRPr lang="en-US" altLang="ru-RU" sz="2400" dirty="0">
              <a:latin typeface="Arial Narrow" panose="020B0606020202030204" pitchFamily="34" charset="0"/>
            </a:endParaRPr>
          </a:p>
          <a:p>
            <a:pPr marL="457200" lvl="1" indent="0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ru-RU" sz="2400" dirty="0">
              <a:latin typeface="Arial Narrow" panose="020B060602020203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ru-RU" sz="2400" dirty="0" err="1">
                <a:latin typeface="Arial Narrow" panose="020B0606020202030204" pitchFamily="34" charset="0"/>
              </a:rPr>
              <a:t>Matlab</a:t>
            </a:r>
            <a:r>
              <a:rPr lang="en-US" altLang="ru-RU" sz="2400" dirty="0">
                <a:latin typeface="Arial Narrow" panose="020B0606020202030204" pitchFamily="34" charset="0"/>
              </a:rPr>
              <a:t> is a software package which can be used to perform analysis and solve mathematical and engineering problems.</a:t>
            </a:r>
          </a:p>
          <a:p>
            <a:pPr marL="457200" lvl="1" indent="0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ru-RU" sz="2400" dirty="0">
              <a:latin typeface="Arial Narrow" panose="020B060602020203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ru-RU" sz="2400" dirty="0">
                <a:latin typeface="Arial Narrow" panose="020B0606020202030204" pitchFamily="34" charset="0"/>
              </a:rPr>
              <a:t>It has excellent programming features and graphics capability – easy to learn and flexible. </a:t>
            </a:r>
          </a:p>
          <a:p>
            <a:pPr marL="457200" lvl="1" indent="0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ru-RU" sz="2400" dirty="0">
              <a:latin typeface="Arial Narrow" panose="020B060602020203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ru-RU" sz="2400" dirty="0">
                <a:latin typeface="Arial Narrow" panose="020B0606020202030204" pitchFamily="34" charset="0"/>
              </a:rPr>
              <a:t>Available in many operating systems – Windows, Macintosh, Unix, DOS</a:t>
            </a:r>
          </a:p>
          <a:p>
            <a:pPr marL="457200" lvl="1" indent="0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ru-RU" sz="2400" dirty="0">
              <a:latin typeface="Arial Narrow" panose="020B060602020203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ru-RU" sz="2400" dirty="0">
                <a:latin typeface="Arial Narrow" panose="020B0606020202030204" pitchFamily="34" charset="0"/>
              </a:rPr>
              <a:t>It has several toolboxes to solve specific problems.</a:t>
            </a:r>
          </a:p>
        </p:txBody>
      </p:sp>
      <p:sp>
        <p:nvSpPr>
          <p:cNvPr id="22532" name="Rectangle 7">
            <a:extLst>
              <a:ext uri="{FF2B5EF4-FFF2-40B4-BE49-F238E27FC236}">
                <a16:creationId xmlns:a16="http://schemas.microsoft.com/office/drawing/2014/main" id="{76E8A303-5387-4DC4-B962-33A4B9200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E5CACC99-CCFE-42F0-A250-4C5190C969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415338" cy="457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400" dirty="0">
                <a:solidFill>
                  <a:srgbClr val="00B0F0"/>
                </a:solidFill>
              </a:rPr>
              <a:t>Built in functions (commands)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14C65AB2-F50A-4FBF-B960-853716967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691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Data visualisation – plotting graphs</a:t>
            </a:r>
            <a:endParaRPr lang="en-US" altLang="ru-RU" sz="2800">
              <a:latin typeface="Arial Narrow" panose="020B0606020202030204" pitchFamily="34" charset="0"/>
            </a:endParaRPr>
          </a:p>
        </p:txBody>
      </p:sp>
      <p:sp>
        <p:nvSpPr>
          <p:cNvPr id="50180" name="Text Box 7">
            <a:extLst>
              <a:ext uri="{FF2B5EF4-FFF2-40B4-BE49-F238E27FC236}">
                <a16:creationId xmlns:a16="http://schemas.microsoft.com/office/drawing/2014/main" id="{D7054ED6-5468-46E6-8252-74454F0EF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92275"/>
            <a:ext cx="691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Example on </a:t>
            </a:r>
            <a:r>
              <a:rPr lang="en-US" altLang="ru-RU" sz="3200" i="1">
                <a:latin typeface="Arial Narrow" panose="020B0606020202030204" pitchFamily="34" charset="0"/>
              </a:rPr>
              <a:t>plot   –  </a:t>
            </a:r>
            <a:r>
              <a:rPr lang="en-US" altLang="ru-RU" sz="3200">
                <a:latin typeface="Arial Narrow" panose="020B0606020202030204" pitchFamily="34" charset="0"/>
              </a:rPr>
              <a:t>2 dimensional plot</a:t>
            </a:r>
          </a:p>
        </p:txBody>
      </p:sp>
      <p:sp>
        <p:nvSpPr>
          <p:cNvPr id="50181" name="Text Box 8">
            <a:extLst>
              <a:ext uri="{FF2B5EF4-FFF2-40B4-BE49-F238E27FC236}">
                <a16:creationId xmlns:a16="http://schemas.microsoft.com/office/drawing/2014/main" id="{8E8114DC-1025-4317-8E68-8EFBAFDDD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6675"/>
            <a:ext cx="691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Example on </a:t>
            </a:r>
            <a:r>
              <a:rPr lang="en-US" altLang="ru-RU" sz="2800" i="1">
                <a:latin typeface="Arial Narrow" panose="020B0606020202030204" pitchFamily="34" charset="0"/>
              </a:rPr>
              <a:t>plot   –  </a:t>
            </a:r>
            <a:r>
              <a:rPr lang="en-US" altLang="ru-RU" sz="2800">
                <a:latin typeface="Arial Narrow" panose="020B0606020202030204" pitchFamily="34" charset="0"/>
              </a:rPr>
              <a:t>2 dimensional plot</a:t>
            </a:r>
          </a:p>
        </p:txBody>
      </p:sp>
      <p:sp>
        <p:nvSpPr>
          <p:cNvPr id="50182" name="Text Box 9">
            <a:extLst>
              <a:ext uri="{FF2B5EF4-FFF2-40B4-BE49-F238E27FC236}">
                <a16:creationId xmlns:a16="http://schemas.microsoft.com/office/drawing/2014/main" id="{AF07D34A-9349-482C-B58F-0A8D811F2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68675"/>
            <a:ext cx="43434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x=linspace(0,(2*pi),100);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y1=sin(x);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y2=cos(x);</a:t>
            </a:r>
          </a:p>
        </p:txBody>
      </p:sp>
      <p:sp>
        <p:nvSpPr>
          <p:cNvPr id="50183" name="Text Box 10">
            <a:extLst>
              <a:ext uri="{FF2B5EF4-FFF2-40B4-BE49-F238E27FC236}">
                <a16:creationId xmlns:a16="http://schemas.microsoft.com/office/drawing/2014/main" id="{40AE46E1-08F3-4B32-8D94-3EDC433E5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87875"/>
            <a:ext cx="3886200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plot(x,y1,'r-')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hold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Current plot held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plot(x,y2,'g--')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</a:t>
            </a:r>
          </a:p>
        </p:txBody>
      </p:sp>
      <p:sp>
        <p:nvSpPr>
          <p:cNvPr id="50184" name="Text Box 11">
            <a:extLst>
              <a:ext uri="{FF2B5EF4-FFF2-40B4-BE49-F238E27FC236}">
                <a16:creationId xmlns:a16="http://schemas.microsoft.com/office/drawing/2014/main" id="{A4C5FA3D-FD73-4A04-81C4-3F4A37C0A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825875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Arial Narrow" panose="020B0606020202030204" pitchFamily="34" charset="0"/>
              </a:rPr>
              <a:t>Add title, labels and legend</a:t>
            </a:r>
          </a:p>
        </p:txBody>
      </p:sp>
      <p:sp>
        <p:nvSpPr>
          <p:cNvPr id="50185" name="Text Box 12">
            <a:extLst>
              <a:ext uri="{FF2B5EF4-FFF2-40B4-BE49-F238E27FC236}">
                <a16:creationId xmlns:a16="http://schemas.microsoft.com/office/drawing/2014/main" id="{BF74F4F4-EE84-4253-A94A-594F4101F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511675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Arial Narrow" panose="020B0606020202030204" pitchFamily="34" charset="0"/>
              </a:rPr>
              <a:t>title	xlabel	ylabel	legend</a:t>
            </a:r>
          </a:p>
        </p:txBody>
      </p:sp>
      <p:sp>
        <p:nvSpPr>
          <p:cNvPr id="50186" name="Text Box 13">
            <a:extLst>
              <a:ext uri="{FF2B5EF4-FFF2-40B4-BE49-F238E27FC236}">
                <a16:creationId xmlns:a16="http://schemas.microsoft.com/office/drawing/2014/main" id="{C9F6649C-6531-41DE-A60D-C76343469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426075"/>
            <a:ext cx="464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Arial Narrow" panose="020B0606020202030204" pitchFamily="34" charset="0"/>
              </a:rPr>
              <a:t>Use ‘copy’ and ‘paste’ to add to your window–based document, e.g. MSword</a:t>
            </a:r>
          </a:p>
        </p:txBody>
      </p:sp>
      <p:sp>
        <p:nvSpPr>
          <p:cNvPr id="50187" name="Rectangle 14">
            <a:extLst>
              <a:ext uri="{FF2B5EF4-FFF2-40B4-BE49-F238E27FC236}">
                <a16:creationId xmlns:a16="http://schemas.microsoft.com/office/drawing/2014/main" id="{B09209F0-CF3C-452B-B07E-FB78E9DE2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7C2EBB8-2C1D-4ED8-A788-FF14687A5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3875" y="374650"/>
            <a:ext cx="77724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Built in functions (commands)</a:t>
            </a: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E177CA51-3EB6-43DD-B0DD-1BE223430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135063"/>
            <a:ext cx="6911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Data visualisation – plotting graphs</a:t>
            </a:r>
            <a:endParaRPr lang="en-US" altLang="ru-RU" sz="2800">
              <a:latin typeface="Arial Narrow" panose="020B0606020202030204" pitchFamily="34" charset="0"/>
            </a:endParaRPr>
          </a:p>
        </p:txBody>
      </p:sp>
      <p:pic>
        <p:nvPicPr>
          <p:cNvPr id="51204" name="Picture 10">
            <a:extLst>
              <a:ext uri="{FF2B5EF4-FFF2-40B4-BE49-F238E27FC236}">
                <a16:creationId xmlns:a16="http://schemas.microsoft.com/office/drawing/2014/main" id="{431F4594-C7F3-416F-9166-3A87B5F3C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563813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5" name="Text Box 11">
            <a:extLst>
              <a:ext uri="{FF2B5EF4-FFF2-40B4-BE49-F238E27FC236}">
                <a16:creationId xmlns:a16="http://schemas.microsoft.com/office/drawing/2014/main" id="{CC51FE8B-5080-4376-B21E-E0563E651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760538"/>
            <a:ext cx="6911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Example on </a:t>
            </a:r>
            <a:r>
              <a:rPr lang="en-US" altLang="ru-RU" sz="3200" i="1">
                <a:latin typeface="Arial Narrow" panose="020B0606020202030204" pitchFamily="34" charset="0"/>
              </a:rPr>
              <a:t>plot   –  </a:t>
            </a:r>
            <a:r>
              <a:rPr lang="en-US" altLang="ru-RU" sz="3200">
                <a:latin typeface="Arial Narrow" panose="020B0606020202030204" pitchFamily="34" charset="0"/>
              </a:rPr>
              <a:t>2 dimensional plot</a:t>
            </a:r>
          </a:p>
        </p:txBody>
      </p:sp>
      <p:sp>
        <p:nvSpPr>
          <p:cNvPr id="51206" name="Rectangle 12">
            <a:extLst>
              <a:ext uri="{FF2B5EF4-FFF2-40B4-BE49-F238E27FC236}">
                <a16:creationId xmlns:a16="http://schemas.microsoft.com/office/drawing/2014/main" id="{398C98CE-FF44-467B-8898-9B3AAC573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7B42EC92-0E6C-408D-9DFF-3C8827A7A7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3088" y="268288"/>
            <a:ext cx="77724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800" dirty="0">
                <a:solidFill>
                  <a:srgbClr val="00B0F0"/>
                </a:solidFill>
              </a:rPr>
              <a:t>Built in functions (commands)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2E381A11-ABEB-4DD6-A2E6-1DDCFBDDB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012825"/>
            <a:ext cx="691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Data visualisation – plotting graphs</a:t>
            </a:r>
            <a:endParaRPr lang="en-US" altLang="ru-RU" sz="2800">
              <a:latin typeface="Arial Narrow" panose="020B0606020202030204" pitchFamily="34" charset="0"/>
            </a:endParaRPr>
          </a:p>
        </p:txBody>
      </p:sp>
      <p:sp>
        <p:nvSpPr>
          <p:cNvPr id="52228" name="Text Box 5">
            <a:extLst>
              <a:ext uri="{FF2B5EF4-FFF2-40B4-BE49-F238E27FC236}">
                <a16:creationId xmlns:a16="http://schemas.microsoft.com/office/drawing/2014/main" id="{09AA23A3-149E-4ECA-83C7-FEFAC88AF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82738"/>
            <a:ext cx="769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Example on </a:t>
            </a:r>
            <a:r>
              <a:rPr lang="en-US" altLang="ru-RU" sz="3200" i="1">
                <a:latin typeface="Arial Narrow" panose="020B0606020202030204" pitchFamily="34" charset="0"/>
              </a:rPr>
              <a:t>mesh </a:t>
            </a:r>
            <a:r>
              <a:rPr lang="en-US" altLang="ru-RU" sz="3200">
                <a:latin typeface="Arial Narrow" panose="020B0606020202030204" pitchFamily="34" charset="0"/>
              </a:rPr>
              <a:t>and</a:t>
            </a:r>
            <a:r>
              <a:rPr lang="en-US" altLang="ru-RU" sz="3200" i="1">
                <a:latin typeface="Arial Narrow" panose="020B0606020202030204" pitchFamily="34" charset="0"/>
              </a:rPr>
              <a:t> surf   –  </a:t>
            </a:r>
            <a:r>
              <a:rPr lang="en-US" altLang="ru-RU" sz="3200">
                <a:latin typeface="Arial Narrow" panose="020B0606020202030204" pitchFamily="34" charset="0"/>
              </a:rPr>
              <a:t>3 dimensional plot</a:t>
            </a:r>
          </a:p>
        </p:txBody>
      </p:sp>
      <p:sp>
        <p:nvSpPr>
          <p:cNvPr id="52229" name="Text Box 6">
            <a:extLst>
              <a:ext uri="{FF2B5EF4-FFF2-40B4-BE49-F238E27FC236}">
                <a16:creationId xmlns:a16="http://schemas.microsoft.com/office/drawing/2014/main" id="{C9D3524C-7C8E-44BA-9EE4-EEE981A4A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824288"/>
            <a:ext cx="6911975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 New" panose="02070309020205020404" pitchFamily="49" charset="0"/>
              </a:rPr>
              <a:t>&gt;&gt;&gt; [t,a] = meshgrid(0.1:.01:2, 0.1:0.5:7);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 New" panose="02070309020205020404" pitchFamily="49" charset="0"/>
              </a:rPr>
              <a:t>&gt;&gt;&gt; f=2;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 New" panose="02070309020205020404" pitchFamily="49" charset="0"/>
              </a:rPr>
              <a:t>&gt;&gt;&gt; Z = 10.*exp(-a.*0.4).*sin(2*pi.*t.*f);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 New" panose="02070309020205020404" pitchFamily="49" charset="0"/>
              </a:rPr>
              <a:t>&gt;&gt;&gt; surf(Z);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 New" panose="02070309020205020404" pitchFamily="49" charset="0"/>
              </a:rPr>
              <a:t>&gt;&gt;&gt; figure(2);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 New" panose="02070309020205020404" pitchFamily="49" charset="0"/>
              </a:rPr>
              <a:t>&gt;&gt;&gt; mesh(Z);</a:t>
            </a:r>
          </a:p>
        </p:txBody>
      </p:sp>
      <p:sp>
        <p:nvSpPr>
          <p:cNvPr id="52230" name="Text Box 7">
            <a:extLst>
              <a:ext uri="{FF2B5EF4-FFF2-40B4-BE49-F238E27FC236}">
                <a16:creationId xmlns:a16="http://schemas.microsoft.com/office/drawing/2014/main" id="{1B9C6698-3A1E-47AE-AEC6-8273C37F6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276475"/>
            <a:ext cx="76962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200">
                <a:latin typeface="Arial Narrow" panose="020B0606020202030204" pitchFamily="34" charset="0"/>
              </a:rPr>
              <a:t>Supposed we want to visualize a function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ru-RU" sz="2200">
                <a:latin typeface="Arial Narrow" panose="020B0606020202030204" pitchFamily="34" charset="0"/>
              </a:rPr>
              <a:t>Z = 10e</a:t>
            </a:r>
            <a:r>
              <a:rPr lang="en-US" altLang="ru-RU" sz="2200" baseline="30000">
                <a:latin typeface="Arial Narrow" panose="020B0606020202030204" pitchFamily="34" charset="0"/>
              </a:rPr>
              <a:t>(–0.4a)</a:t>
            </a:r>
            <a:r>
              <a:rPr lang="en-US" altLang="ru-RU" sz="2200">
                <a:latin typeface="Arial Narrow" panose="020B0606020202030204" pitchFamily="34" charset="0"/>
              </a:rPr>
              <a:t> sin (2</a:t>
            </a:r>
            <a:r>
              <a:rPr lang="en-US" altLang="ru-RU" sz="2200">
                <a:latin typeface="Arial Narrow" panose="020B0606020202030204" pitchFamily="34" charset="0"/>
                <a:sym typeface="Symbol" panose="05050102010706020507" pitchFamily="18" charset="2"/>
              </a:rPr>
              <a:t>ft) 	for f = 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200">
                <a:latin typeface="Arial Narrow" panose="020B0606020202030204" pitchFamily="34" charset="0"/>
                <a:sym typeface="Symbol" panose="05050102010706020507" pitchFamily="18" charset="2"/>
              </a:rPr>
              <a:t>when </a:t>
            </a:r>
            <a:r>
              <a:rPr lang="en-US" altLang="ru-RU" sz="2200" i="1">
                <a:latin typeface="Arial Narrow" panose="020B0606020202030204" pitchFamily="34" charset="0"/>
                <a:sym typeface="Symbol" panose="05050102010706020507" pitchFamily="18" charset="2"/>
              </a:rPr>
              <a:t>a</a:t>
            </a:r>
            <a:r>
              <a:rPr lang="en-US" altLang="ru-RU" sz="2200">
                <a:latin typeface="Arial Narrow" panose="020B0606020202030204" pitchFamily="34" charset="0"/>
                <a:sym typeface="Symbol" panose="05050102010706020507" pitchFamily="18" charset="2"/>
              </a:rPr>
              <a:t> and </a:t>
            </a:r>
            <a:r>
              <a:rPr lang="en-US" altLang="ru-RU" sz="2200" i="1">
                <a:latin typeface="Arial Narrow" panose="020B0606020202030204" pitchFamily="34" charset="0"/>
                <a:sym typeface="Symbol" panose="05050102010706020507" pitchFamily="18" charset="2"/>
              </a:rPr>
              <a:t>t</a:t>
            </a:r>
            <a:r>
              <a:rPr lang="en-US" altLang="ru-RU" sz="2200">
                <a:latin typeface="Arial Narrow" panose="020B0606020202030204" pitchFamily="34" charset="0"/>
                <a:sym typeface="Symbol" panose="05050102010706020507" pitchFamily="18" charset="2"/>
              </a:rPr>
              <a:t> are varied  from 0.1 to 7 and 0.1 to 2, respectively</a:t>
            </a:r>
            <a:endParaRPr lang="en-US" altLang="ru-RU" sz="2200">
              <a:latin typeface="Arial Narrow" panose="020B0606020202030204" pitchFamily="34" charset="0"/>
            </a:endParaRPr>
          </a:p>
        </p:txBody>
      </p:sp>
      <p:sp>
        <p:nvSpPr>
          <p:cNvPr id="52231" name="Rectangle 8">
            <a:extLst>
              <a:ext uri="{FF2B5EF4-FFF2-40B4-BE49-F238E27FC236}">
                <a16:creationId xmlns:a16="http://schemas.microsoft.com/office/drawing/2014/main" id="{1FD408E3-C69C-4CB8-9B71-FE81E9864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1CF02F2C-EB5F-4A3B-8726-1430A24478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1800" y="436563"/>
            <a:ext cx="7772400" cy="533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400" dirty="0">
                <a:solidFill>
                  <a:srgbClr val="00B0F0"/>
                </a:solidFill>
              </a:rPr>
              <a:t>Built in functions (commands)</a:t>
            </a:r>
          </a:p>
        </p:txBody>
      </p:sp>
      <p:pic>
        <p:nvPicPr>
          <p:cNvPr id="53251" name="Picture 7">
            <a:extLst>
              <a:ext uri="{FF2B5EF4-FFF2-40B4-BE49-F238E27FC236}">
                <a16:creationId xmlns:a16="http://schemas.microsoft.com/office/drawing/2014/main" id="{7959BFFE-53E3-48C0-8C42-190D151B48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2852738"/>
            <a:ext cx="4848225" cy="3636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2" name="Text Box 3">
            <a:extLst>
              <a:ext uri="{FF2B5EF4-FFF2-40B4-BE49-F238E27FC236}">
                <a16:creationId xmlns:a16="http://schemas.microsoft.com/office/drawing/2014/main" id="{D81661E5-FE3F-4787-9E73-B357A1250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8" y="1136650"/>
            <a:ext cx="691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Data visualisation – plotting graphs</a:t>
            </a:r>
            <a:endParaRPr lang="en-US" altLang="ru-RU" sz="2800">
              <a:latin typeface="Arial Narrow" panose="020B0606020202030204" pitchFamily="34" charset="0"/>
            </a:endParaRPr>
          </a:p>
        </p:txBody>
      </p:sp>
      <p:sp>
        <p:nvSpPr>
          <p:cNvPr id="53253" name="Text Box 4">
            <a:extLst>
              <a:ext uri="{FF2B5EF4-FFF2-40B4-BE49-F238E27FC236}">
                <a16:creationId xmlns:a16="http://schemas.microsoft.com/office/drawing/2014/main" id="{35538086-1696-4741-AB47-BDCD4E615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952625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Example on </a:t>
            </a:r>
            <a:r>
              <a:rPr lang="en-US" altLang="ru-RU" sz="3200" i="1">
                <a:latin typeface="Arial Narrow" panose="020B0606020202030204" pitchFamily="34" charset="0"/>
              </a:rPr>
              <a:t>mesh </a:t>
            </a:r>
            <a:r>
              <a:rPr lang="en-US" altLang="ru-RU" sz="3200">
                <a:latin typeface="Arial Narrow" panose="020B0606020202030204" pitchFamily="34" charset="0"/>
              </a:rPr>
              <a:t>and</a:t>
            </a:r>
            <a:r>
              <a:rPr lang="en-US" altLang="ru-RU" sz="3200" i="1">
                <a:latin typeface="Arial Narrow" panose="020B0606020202030204" pitchFamily="34" charset="0"/>
              </a:rPr>
              <a:t> surf   –  </a:t>
            </a:r>
            <a:r>
              <a:rPr lang="en-US" altLang="ru-RU" sz="3200">
                <a:latin typeface="Arial Narrow" panose="020B0606020202030204" pitchFamily="34" charset="0"/>
              </a:rPr>
              <a:t>3 dimensional plot</a:t>
            </a:r>
          </a:p>
        </p:txBody>
      </p:sp>
      <p:sp>
        <p:nvSpPr>
          <p:cNvPr id="53254" name="Rectangle 9">
            <a:extLst>
              <a:ext uri="{FF2B5EF4-FFF2-40B4-BE49-F238E27FC236}">
                <a16:creationId xmlns:a16="http://schemas.microsoft.com/office/drawing/2014/main" id="{C5A60712-5FDF-46EC-8883-C4D204BCF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3255" name="Text Box 10">
            <a:extLst>
              <a:ext uri="{FF2B5EF4-FFF2-40B4-BE49-F238E27FC236}">
                <a16:creationId xmlns:a16="http://schemas.microsoft.com/office/drawing/2014/main" id="{62E85116-DE3E-4D77-9083-A4B3A8264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286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b="1"/>
              <a:t>eg2_srf.m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674C1A23-D843-4C66-BAF4-89C7D0E0D5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8488" y="895350"/>
            <a:ext cx="7772400" cy="6572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800" dirty="0">
                <a:solidFill>
                  <a:srgbClr val="00B0F0"/>
                </a:solidFill>
              </a:rPr>
              <a:t>Built in functions (commands)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9ED39172-1D33-468E-A569-90F22F90D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13" y="1893888"/>
            <a:ext cx="6911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Data visualisation – plotting graphs</a:t>
            </a:r>
            <a:endParaRPr lang="en-US" altLang="ru-RU" sz="2800">
              <a:latin typeface="Arial Narrow" panose="020B0606020202030204" pitchFamily="34" charset="0"/>
            </a:endParaRP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BC17801E-4944-41B2-AC52-BBFB7D758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2652713"/>
            <a:ext cx="769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Example on </a:t>
            </a:r>
            <a:r>
              <a:rPr lang="en-US" altLang="ru-RU" sz="3200" i="1">
                <a:latin typeface="Arial Narrow" panose="020B0606020202030204" pitchFamily="34" charset="0"/>
              </a:rPr>
              <a:t>mesh </a:t>
            </a:r>
            <a:r>
              <a:rPr lang="en-US" altLang="ru-RU" sz="3200">
                <a:latin typeface="Arial Narrow" panose="020B0606020202030204" pitchFamily="34" charset="0"/>
              </a:rPr>
              <a:t>and</a:t>
            </a:r>
            <a:r>
              <a:rPr lang="en-US" altLang="ru-RU" sz="3200" i="1">
                <a:latin typeface="Arial Narrow" panose="020B0606020202030204" pitchFamily="34" charset="0"/>
              </a:rPr>
              <a:t> surf   –  </a:t>
            </a:r>
            <a:r>
              <a:rPr lang="en-US" altLang="ru-RU" sz="3200">
                <a:latin typeface="Arial Narrow" panose="020B0606020202030204" pitchFamily="34" charset="0"/>
              </a:rPr>
              <a:t>3 dimensional plot</a:t>
            </a:r>
          </a:p>
        </p:txBody>
      </p:sp>
      <p:sp>
        <p:nvSpPr>
          <p:cNvPr id="54277" name="Text Box 11">
            <a:extLst>
              <a:ext uri="{FF2B5EF4-FFF2-40B4-BE49-F238E27FC236}">
                <a16:creationId xmlns:a16="http://schemas.microsoft.com/office/drawing/2014/main" id="{7D0BB41B-BC44-4033-A893-7CF4B3902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113" y="3681413"/>
            <a:ext cx="759777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 New" panose="02070309020205020404" pitchFamily="49" charset="0"/>
              </a:rPr>
              <a:t>&gt;&gt;&gt; </a:t>
            </a:r>
            <a:r>
              <a:rPr lang="en-US" altLang="ru-RU" sz="2000">
                <a:latin typeface="Courier" pitchFamily="49" charset="0"/>
              </a:rPr>
              <a:t>[x,y] = meshgrid(-3:.1:3,-3:.1:3);</a:t>
            </a:r>
          </a:p>
          <a:p>
            <a:pPr eaLnBrk="1" hangingPunct="1"/>
            <a:r>
              <a:rPr lang="en-US" altLang="ru-RU" sz="2000">
                <a:latin typeface="Courier" pitchFamily="49" charset="0"/>
              </a:rPr>
              <a:t>&gt;&gt;&gt; z = 3*(1-x).^2.*exp(-(x.^2) - (y+1).^2) ...</a:t>
            </a:r>
          </a:p>
          <a:p>
            <a:pPr eaLnBrk="1" hangingPunct="1"/>
            <a:r>
              <a:rPr lang="en-US" altLang="ru-RU" sz="2000">
                <a:latin typeface="Courier" pitchFamily="49" charset="0"/>
              </a:rPr>
              <a:t>- 10*(x/5 - x.^3 - y.^5).*exp(-x.^2-y.^2) ...</a:t>
            </a:r>
          </a:p>
          <a:p>
            <a:pPr eaLnBrk="1" hangingPunct="1"/>
            <a:r>
              <a:rPr lang="en-US" altLang="ru-RU" sz="2000">
                <a:latin typeface="Courier" pitchFamily="49" charset="0"/>
              </a:rPr>
              <a:t>- 1/3*exp(-(x+1).^2 - y.^2);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>
                <a:latin typeface="Courier" pitchFamily="49" charset="0"/>
              </a:rPr>
              <a:t>&gt;&gt;&gt; surf(z);</a:t>
            </a:r>
          </a:p>
        </p:txBody>
      </p:sp>
      <p:sp>
        <p:nvSpPr>
          <p:cNvPr id="54278" name="Rectangle 12">
            <a:extLst>
              <a:ext uri="{FF2B5EF4-FFF2-40B4-BE49-F238E27FC236}">
                <a16:creationId xmlns:a16="http://schemas.microsoft.com/office/drawing/2014/main" id="{A9F6A80C-B434-4AE8-8A1A-6933CA383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4279" name="Text Box 13">
            <a:extLst>
              <a:ext uri="{FF2B5EF4-FFF2-40B4-BE49-F238E27FC236}">
                <a16:creationId xmlns:a16="http://schemas.microsoft.com/office/drawing/2014/main" id="{13B63A18-A4CF-49AD-A39B-4FFB9E12C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286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b="1"/>
              <a:t>eg3_srf.m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31A3A4AA-93B9-4C78-8772-1E4DDE101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3888" y="595313"/>
            <a:ext cx="7772400" cy="6572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800" dirty="0">
                <a:solidFill>
                  <a:srgbClr val="00B0F0"/>
                </a:solidFill>
              </a:rPr>
              <a:t>Built in functions (commands)</a:t>
            </a:r>
          </a:p>
        </p:txBody>
      </p:sp>
      <p:pic>
        <p:nvPicPr>
          <p:cNvPr id="55299" name="Picture 5">
            <a:extLst>
              <a:ext uri="{FF2B5EF4-FFF2-40B4-BE49-F238E27FC236}">
                <a16:creationId xmlns:a16="http://schemas.microsoft.com/office/drawing/2014/main" id="{A90254D4-57D8-43F8-8A8C-F7FBD17628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8" y="2852738"/>
            <a:ext cx="5289550" cy="3636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00" name="Text Box 3">
            <a:extLst>
              <a:ext uri="{FF2B5EF4-FFF2-40B4-BE49-F238E27FC236}">
                <a16:creationId xmlns:a16="http://schemas.microsoft.com/office/drawing/2014/main" id="{0332C326-8625-4DA1-A1C6-A6D6C2D07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1284288"/>
            <a:ext cx="6911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latin typeface="Arial Narrow" panose="020B0606020202030204" pitchFamily="34" charset="0"/>
              </a:rPr>
              <a:t>Data visualisation – plotting graphs</a:t>
            </a:r>
            <a:endParaRPr lang="en-US" altLang="ru-RU" sz="2800">
              <a:latin typeface="Arial Narrow" panose="020B0606020202030204" pitchFamily="34" charset="0"/>
            </a:endParaRPr>
          </a:p>
        </p:txBody>
      </p:sp>
      <p:sp>
        <p:nvSpPr>
          <p:cNvPr id="55301" name="Text Box 4">
            <a:extLst>
              <a:ext uri="{FF2B5EF4-FFF2-40B4-BE49-F238E27FC236}">
                <a16:creationId xmlns:a16="http://schemas.microsoft.com/office/drawing/2014/main" id="{3CAEE92D-B0F2-4A23-ADB2-49F48B4EA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" y="200025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Example on </a:t>
            </a:r>
            <a:r>
              <a:rPr lang="en-US" altLang="ru-RU" sz="3200" i="1">
                <a:latin typeface="Arial Narrow" panose="020B0606020202030204" pitchFamily="34" charset="0"/>
              </a:rPr>
              <a:t>mesh </a:t>
            </a:r>
            <a:r>
              <a:rPr lang="en-US" altLang="ru-RU" sz="3200">
                <a:latin typeface="Arial Narrow" panose="020B0606020202030204" pitchFamily="34" charset="0"/>
              </a:rPr>
              <a:t>and</a:t>
            </a:r>
            <a:r>
              <a:rPr lang="en-US" altLang="ru-RU" sz="3200" i="1">
                <a:latin typeface="Arial Narrow" panose="020B0606020202030204" pitchFamily="34" charset="0"/>
              </a:rPr>
              <a:t> surf   –  </a:t>
            </a:r>
            <a:r>
              <a:rPr lang="en-US" altLang="ru-RU" sz="3200">
                <a:latin typeface="Arial Narrow" panose="020B0606020202030204" pitchFamily="34" charset="0"/>
              </a:rPr>
              <a:t>3 dimensional plot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805A4E42-57DE-45EA-A213-F8068C894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5303" name="Text Box 7">
            <a:extLst>
              <a:ext uri="{FF2B5EF4-FFF2-40B4-BE49-F238E27FC236}">
                <a16:creationId xmlns:a16="http://schemas.microsoft.com/office/drawing/2014/main" id="{1BDA020C-9761-45A1-B018-0E62F5064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286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b="1"/>
              <a:t>eg2_srf.m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E05F3BD-51B5-46B3-88C9-A70FA6F111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  <a:latin typeface="Arial Narrow" panose="020B0606020202030204" pitchFamily="34" charset="0"/>
              </a:rPr>
              <a:t>Simulink</a:t>
            </a:r>
          </a:p>
        </p:txBody>
      </p:sp>
      <p:sp>
        <p:nvSpPr>
          <p:cNvPr id="56323" name="Text Box 5">
            <a:extLst>
              <a:ext uri="{FF2B5EF4-FFF2-40B4-BE49-F238E27FC236}">
                <a16:creationId xmlns:a16="http://schemas.microsoft.com/office/drawing/2014/main" id="{05432FB5-EBE4-4E57-9C10-56FB1722E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28800"/>
            <a:ext cx="8077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Used to model, analyze and simulate dynamic systems using block diagrams.</a:t>
            </a:r>
          </a:p>
        </p:txBody>
      </p:sp>
      <p:sp>
        <p:nvSpPr>
          <p:cNvPr id="56324" name="Text Box 6">
            <a:extLst>
              <a:ext uri="{FF2B5EF4-FFF2-40B4-BE49-F238E27FC236}">
                <a16:creationId xmlns:a16="http://schemas.microsoft.com/office/drawing/2014/main" id="{3C79FE61-3357-4471-8310-FEB1885EF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048000"/>
            <a:ext cx="8077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Provides a graphical user interface for constructing block diagram of a system – therefore is easy to use.  </a:t>
            </a:r>
            <a:r>
              <a:rPr lang="en-US" altLang="ru-RU"/>
              <a:t> </a:t>
            </a:r>
          </a:p>
        </p:txBody>
      </p:sp>
      <p:sp>
        <p:nvSpPr>
          <p:cNvPr id="56325" name="Text Box 7">
            <a:extLst>
              <a:ext uri="{FF2B5EF4-FFF2-40B4-BE49-F238E27FC236}">
                <a16:creationId xmlns:a16="http://schemas.microsoft.com/office/drawing/2014/main" id="{AE11A43A-558A-4EEB-8757-3571B25A3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However modeling a system is not necessarily easy !</a:t>
            </a:r>
            <a:r>
              <a:rPr lang="en-US" altLang="ru-RU">
                <a:latin typeface="Arial Narrow" panose="020B0606020202030204" pitchFamily="34" charset="0"/>
              </a:rPr>
              <a:t>   </a:t>
            </a:r>
          </a:p>
        </p:txBody>
      </p:sp>
      <p:sp>
        <p:nvSpPr>
          <p:cNvPr id="56326" name="Rectangle 8">
            <a:extLst>
              <a:ext uri="{FF2B5EF4-FFF2-40B4-BE49-F238E27FC236}">
                <a16:creationId xmlns:a16="http://schemas.microsoft.com/office/drawing/2014/main" id="{8CC4821F-1A78-4DD6-9997-79B743AF9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86B92DFA-BDF3-445B-B522-CFE9374ED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877888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sp>
        <p:nvSpPr>
          <p:cNvPr id="57347" name="Text Box 20">
            <a:extLst>
              <a:ext uri="{FF2B5EF4-FFF2-40B4-BE49-F238E27FC236}">
                <a16:creationId xmlns:a16="http://schemas.microsoft.com/office/drawing/2014/main" id="{F35299C2-A891-4F08-AA23-50C804791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14575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Model – </a:t>
            </a:r>
            <a:r>
              <a:rPr lang="en-US" altLang="ru-RU" sz="2800">
                <a:latin typeface="Arial Narrow" panose="020B0606020202030204" pitchFamily="34" charset="0"/>
              </a:rPr>
              <a:t>simplified representation of a system – e.g. using mathematical equation</a:t>
            </a:r>
          </a:p>
        </p:txBody>
      </p:sp>
      <p:sp>
        <p:nvSpPr>
          <p:cNvPr id="57348" name="Text Box 21">
            <a:extLst>
              <a:ext uri="{FF2B5EF4-FFF2-40B4-BE49-F238E27FC236}">
                <a16:creationId xmlns:a16="http://schemas.microsoft.com/office/drawing/2014/main" id="{9E6254FA-C82D-4DD8-8AAA-C5D53D334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76700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We simulate a model to study the behavior of a system</a:t>
            </a:r>
            <a:r>
              <a:rPr lang="en-US" altLang="ru-RU" sz="2800" b="1">
                <a:latin typeface="Arial Narrow" panose="020B0606020202030204" pitchFamily="34" charset="0"/>
              </a:rPr>
              <a:t> – </a:t>
            </a:r>
            <a:r>
              <a:rPr lang="en-US" altLang="ru-RU" sz="2800">
                <a:latin typeface="Arial Narrow" panose="020B0606020202030204" pitchFamily="34" charset="0"/>
              </a:rPr>
              <a:t>need to verify that our model is correct – expect results</a:t>
            </a:r>
          </a:p>
        </p:txBody>
      </p:sp>
      <p:sp>
        <p:nvSpPr>
          <p:cNvPr id="57349" name="Rectangle 23">
            <a:extLst>
              <a:ext uri="{FF2B5EF4-FFF2-40B4-BE49-F238E27FC236}">
                <a16:creationId xmlns:a16="http://schemas.microsoft.com/office/drawing/2014/main" id="{03F4E0EF-412E-48D6-B67D-C9ABFCB77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00B13C87-FB0D-49E4-8DE2-176828915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013" y="336550"/>
            <a:ext cx="841375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A6DEBA2E-7D99-43DD-BF62-BCB0CE647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3" y="1104900"/>
            <a:ext cx="8077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Problem: We need to simulate the resonant circuit and display the current waveform as we change the frequency dynamically.</a:t>
            </a:r>
          </a:p>
        </p:txBody>
      </p:sp>
      <p:sp>
        <p:nvSpPr>
          <p:cNvPr id="58372" name="Freeform 8">
            <a:extLst>
              <a:ext uri="{FF2B5EF4-FFF2-40B4-BE49-F238E27FC236}">
                <a16:creationId xmlns:a16="http://schemas.microsoft.com/office/drawing/2014/main" id="{BD494DE8-7856-449D-8CAE-81C803E5F9B1}"/>
              </a:ext>
            </a:extLst>
          </p:cNvPr>
          <p:cNvSpPr>
            <a:spLocks/>
          </p:cNvSpPr>
          <p:nvPr/>
        </p:nvSpPr>
        <p:spPr bwMode="auto">
          <a:xfrm>
            <a:off x="2436813" y="3892550"/>
            <a:ext cx="228600" cy="260350"/>
          </a:xfrm>
          <a:custGeom>
            <a:avLst/>
            <a:gdLst>
              <a:gd name="T0" fmla="*/ 0 w 144"/>
              <a:gd name="T1" fmla="*/ 169228 h 160"/>
              <a:gd name="T2" fmla="*/ 76200 w 144"/>
              <a:gd name="T3" fmla="*/ 13018 h 160"/>
              <a:gd name="T4" fmla="*/ 152400 w 144"/>
              <a:gd name="T5" fmla="*/ 247333 h 160"/>
              <a:gd name="T6" fmla="*/ 228600 w 144"/>
              <a:gd name="T7" fmla="*/ 91123 h 1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4" h="160">
                <a:moveTo>
                  <a:pt x="0" y="104"/>
                </a:moveTo>
                <a:cubicBezTo>
                  <a:pt x="16" y="52"/>
                  <a:pt x="32" y="0"/>
                  <a:pt x="48" y="8"/>
                </a:cubicBezTo>
                <a:cubicBezTo>
                  <a:pt x="64" y="16"/>
                  <a:pt x="80" y="144"/>
                  <a:pt x="96" y="152"/>
                </a:cubicBezTo>
                <a:cubicBezTo>
                  <a:pt x="112" y="160"/>
                  <a:pt x="128" y="108"/>
                  <a:pt x="144" y="56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58373" name="Text Box 9">
            <a:extLst>
              <a:ext uri="{FF2B5EF4-FFF2-40B4-BE49-F238E27FC236}">
                <a16:creationId xmlns:a16="http://schemas.microsoft.com/office/drawing/2014/main" id="{A6ABA0B1-0A96-45F6-A609-83F8732AC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3346450"/>
            <a:ext cx="2667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/>
              <a:t>+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/>
              <a:t>v(t) = 5 sin </a:t>
            </a:r>
            <a:r>
              <a:rPr lang="en-US" altLang="ru-RU">
                <a:sym typeface="Symbol" panose="05050102010706020507" pitchFamily="18" charset="2"/>
              </a:rPr>
              <a:t>t</a:t>
            </a:r>
            <a:endParaRPr lang="en-US" altLang="ru-RU"/>
          </a:p>
          <a:p>
            <a:pPr eaLnBrk="1" hangingPunct="1">
              <a:spcBef>
                <a:spcPct val="50000"/>
              </a:spcBef>
            </a:pPr>
            <a:r>
              <a:rPr lang="en-US" altLang="ru-RU" b="1"/>
              <a:t>–</a:t>
            </a:r>
          </a:p>
        </p:txBody>
      </p:sp>
      <p:sp>
        <p:nvSpPr>
          <p:cNvPr id="58374" name="Text Box 10">
            <a:extLst>
              <a:ext uri="{FF2B5EF4-FFF2-40B4-BE49-F238E27FC236}">
                <a16:creationId xmlns:a16="http://schemas.microsoft.com/office/drawing/2014/main" id="{879D1969-8994-414E-A9B9-E53A8F9C5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3013" y="2794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/>
              <a:t>i</a:t>
            </a:r>
          </a:p>
        </p:txBody>
      </p:sp>
      <p:sp>
        <p:nvSpPr>
          <p:cNvPr id="58375" name="Line 11">
            <a:extLst>
              <a:ext uri="{FF2B5EF4-FFF2-40B4-BE49-F238E27FC236}">
                <a16:creationId xmlns:a16="http://schemas.microsoft.com/office/drawing/2014/main" id="{6CEB11B6-C9FD-483B-9F62-0A1160561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7813" y="31130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58376" name="Text Box 12">
            <a:extLst>
              <a:ext uri="{FF2B5EF4-FFF2-40B4-BE49-F238E27FC236}">
                <a16:creationId xmlns:a16="http://schemas.microsoft.com/office/drawing/2014/main" id="{ABCCADB0-0AE7-4D5B-804B-8618C18D0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813" y="2722563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10 </a:t>
            </a:r>
            <a:r>
              <a:rPr lang="en-US" altLang="ru-RU">
                <a:sym typeface="Symbol" panose="05050102010706020507" pitchFamily="18" charset="2"/>
              </a:rPr>
              <a:t></a:t>
            </a:r>
            <a:endParaRPr lang="en-US" altLang="ru-RU"/>
          </a:p>
        </p:txBody>
      </p:sp>
      <p:sp>
        <p:nvSpPr>
          <p:cNvPr id="58377" name="Text Box 13">
            <a:extLst>
              <a:ext uri="{FF2B5EF4-FFF2-40B4-BE49-F238E27FC236}">
                <a16:creationId xmlns:a16="http://schemas.microsoft.com/office/drawing/2014/main" id="{5B4EB058-0415-4ABA-AB81-28662A7C5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813" y="2722563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100 uF</a:t>
            </a:r>
          </a:p>
        </p:txBody>
      </p:sp>
      <p:sp>
        <p:nvSpPr>
          <p:cNvPr id="58378" name="Text Box 14">
            <a:extLst>
              <a:ext uri="{FF2B5EF4-FFF2-40B4-BE49-F238E27FC236}">
                <a16:creationId xmlns:a16="http://schemas.microsoft.com/office/drawing/2014/main" id="{AE66E0F1-50F6-4190-A9C0-132E53EDE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13" y="3970338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0.01 H</a:t>
            </a:r>
          </a:p>
        </p:txBody>
      </p:sp>
      <p:sp>
        <p:nvSpPr>
          <p:cNvPr id="58379" name="Text Box 15">
            <a:extLst>
              <a:ext uri="{FF2B5EF4-FFF2-40B4-BE49-F238E27FC236}">
                <a16:creationId xmlns:a16="http://schemas.microsoft.com/office/drawing/2014/main" id="{AEB14396-CBAB-41D9-B94C-2E1E7446D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3" y="3327400"/>
            <a:ext cx="15398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Arial Narrow" panose="020B0606020202030204" pitchFamily="34" charset="0"/>
              </a:rPr>
              <a:t>Varies </a:t>
            </a:r>
            <a:r>
              <a:rPr lang="en-US" altLang="ru-RU" b="1">
                <a:latin typeface="Arial Narrow" panose="020B0606020202030204" pitchFamily="34" charset="0"/>
                <a:sym typeface="Symbol" panose="05050102010706020507" pitchFamily="18" charset="2"/>
              </a:rPr>
              <a:t></a:t>
            </a:r>
            <a:r>
              <a:rPr lang="en-US" altLang="ru-RU">
                <a:latin typeface="Arial Narrow" panose="020B0606020202030204" pitchFamily="34" charset="0"/>
              </a:rPr>
              <a:t> from 0 to 2000 rad/s</a:t>
            </a:r>
          </a:p>
        </p:txBody>
      </p:sp>
      <p:sp>
        <p:nvSpPr>
          <p:cNvPr id="58380" name="Text Box 16">
            <a:extLst>
              <a:ext uri="{FF2B5EF4-FFF2-40B4-BE49-F238E27FC236}">
                <a16:creationId xmlns:a16="http://schemas.microsoft.com/office/drawing/2014/main" id="{B875CED6-789A-432C-91B2-65790EFEF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413" y="52324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Arial Narrow" panose="020B0606020202030204" pitchFamily="34" charset="0"/>
              </a:rPr>
              <a:t>Observe the current. </a:t>
            </a:r>
            <a:r>
              <a:rPr lang="en-US" altLang="ru-RU" b="1" u="sng">
                <a:latin typeface="Arial Narrow" panose="020B0606020202030204" pitchFamily="34" charset="0"/>
              </a:rPr>
              <a:t>What do we expect ?</a:t>
            </a:r>
          </a:p>
        </p:txBody>
      </p:sp>
      <p:sp>
        <p:nvSpPr>
          <p:cNvPr id="58381" name="Text Box 17">
            <a:extLst>
              <a:ext uri="{FF2B5EF4-FFF2-40B4-BE49-F238E27FC236}">
                <a16:creationId xmlns:a16="http://schemas.microsoft.com/office/drawing/2014/main" id="{8C29A448-1B2A-48C1-B5AA-8A44ED4B8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629275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Arial Narrow" panose="020B0606020202030204" pitchFamily="34" charset="0"/>
              </a:rPr>
              <a:t>The amplitude of the current waveform will become maximum at resonant frequency, i.e. at </a:t>
            </a:r>
            <a:r>
              <a:rPr lang="en-US" altLang="ru-RU" sz="2800" b="1">
                <a:latin typeface="Arial Narrow" panose="020B0606020202030204" pitchFamily="34" charset="0"/>
                <a:sym typeface="Symbol" panose="05050102010706020507" pitchFamily="18" charset="2"/>
              </a:rPr>
              <a:t> = 1000 rad/s</a:t>
            </a:r>
            <a:endParaRPr lang="en-US" altLang="ru-RU" sz="2800" b="1">
              <a:latin typeface="Arial Narrow" panose="020B0606020202030204" pitchFamily="34" charset="0"/>
            </a:endParaRPr>
          </a:p>
        </p:txBody>
      </p:sp>
      <p:sp>
        <p:nvSpPr>
          <p:cNvPr id="58382" name="Rectangle 18">
            <a:extLst>
              <a:ext uri="{FF2B5EF4-FFF2-40B4-BE49-F238E27FC236}">
                <a16:creationId xmlns:a16="http://schemas.microsoft.com/office/drawing/2014/main" id="{7BE1BB46-8AFD-4508-8802-9C59287ED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58383" name="Picture 19">
            <a:extLst>
              <a:ext uri="{FF2B5EF4-FFF2-40B4-BE49-F238E27FC236}">
                <a16:creationId xmlns:a16="http://schemas.microsoft.com/office/drawing/2014/main" id="{6345D462-2735-4E2A-BC64-4EBCBAAF4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413" y="3038475"/>
            <a:ext cx="4572000" cy="23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9">
            <a:extLst>
              <a:ext uri="{FF2B5EF4-FFF2-40B4-BE49-F238E27FC236}">
                <a16:creationId xmlns:a16="http://schemas.microsoft.com/office/drawing/2014/main" id="{F956CCAB-A509-437A-9B7B-0FF908FB7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2451100"/>
            <a:ext cx="4572000" cy="23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6" name="Rectangle 2">
            <a:extLst>
              <a:ext uri="{FF2B5EF4-FFF2-40B4-BE49-F238E27FC236}">
                <a16:creationId xmlns:a16="http://schemas.microsoft.com/office/drawing/2014/main" id="{D23A467E-3026-4F7E-AB92-DC86CD403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9530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sp>
        <p:nvSpPr>
          <p:cNvPr id="59396" name="Text Box 3">
            <a:extLst>
              <a:ext uri="{FF2B5EF4-FFF2-40B4-BE49-F238E27FC236}">
                <a16:creationId xmlns:a16="http://schemas.microsoft.com/office/drawing/2014/main" id="{BE862E20-F18F-40EC-9657-146AFFC5A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63" y="1325563"/>
            <a:ext cx="7239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>
                <a:latin typeface="Arial Narrow" panose="020B0606020202030204" pitchFamily="34" charset="0"/>
              </a:rPr>
              <a:t>How to model our resonant circuit ?</a:t>
            </a:r>
          </a:p>
        </p:txBody>
      </p:sp>
      <p:sp>
        <p:nvSpPr>
          <p:cNvPr id="59397" name="Freeform 15">
            <a:extLst>
              <a:ext uri="{FF2B5EF4-FFF2-40B4-BE49-F238E27FC236}">
                <a16:creationId xmlns:a16="http://schemas.microsoft.com/office/drawing/2014/main" id="{C5BD27B5-59BC-46EE-A2FC-D1FFAFE7050E}"/>
              </a:ext>
            </a:extLst>
          </p:cNvPr>
          <p:cNvSpPr>
            <a:spLocks/>
          </p:cNvSpPr>
          <p:nvPr/>
        </p:nvSpPr>
        <p:spPr bwMode="auto">
          <a:xfrm>
            <a:off x="2247900" y="3305175"/>
            <a:ext cx="228600" cy="260350"/>
          </a:xfrm>
          <a:custGeom>
            <a:avLst/>
            <a:gdLst>
              <a:gd name="T0" fmla="*/ 0 w 144"/>
              <a:gd name="T1" fmla="*/ 169228 h 160"/>
              <a:gd name="T2" fmla="*/ 76200 w 144"/>
              <a:gd name="T3" fmla="*/ 13018 h 160"/>
              <a:gd name="T4" fmla="*/ 152400 w 144"/>
              <a:gd name="T5" fmla="*/ 247333 h 160"/>
              <a:gd name="T6" fmla="*/ 228600 w 144"/>
              <a:gd name="T7" fmla="*/ 91123 h 1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4" h="160">
                <a:moveTo>
                  <a:pt x="0" y="104"/>
                </a:moveTo>
                <a:cubicBezTo>
                  <a:pt x="16" y="52"/>
                  <a:pt x="32" y="0"/>
                  <a:pt x="48" y="8"/>
                </a:cubicBezTo>
                <a:cubicBezTo>
                  <a:pt x="64" y="16"/>
                  <a:pt x="80" y="144"/>
                  <a:pt x="96" y="152"/>
                </a:cubicBezTo>
                <a:cubicBezTo>
                  <a:pt x="112" y="160"/>
                  <a:pt x="128" y="108"/>
                  <a:pt x="144" y="56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59398" name="Text Box 16">
            <a:extLst>
              <a:ext uri="{FF2B5EF4-FFF2-40B4-BE49-F238E27FC236}">
                <a16:creationId xmlns:a16="http://schemas.microsoft.com/office/drawing/2014/main" id="{863BB073-0918-4340-8EAD-A608BC130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2816225"/>
            <a:ext cx="2667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/>
              <a:t>+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/>
              <a:t>v(t) = 5 sin </a:t>
            </a:r>
            <a:r>
              <a:rPr lang="en-US" altLang="ru-RU">
                <a:sym typeface="Symbol" panose="05050102010706020507" pitchFamily="18" charset="2"/>
              </a:rPr>
              <a:t>t</a:t>
            </a:r>
            <a:endParaRPr lang="en-US" altLang="ru-RU"/>
          </a:p>
          <a:p>
            <a:pPr eaLnBrk="1" hangingPunct="1">
              <a:spcBef>
                <a:spcPct val="50000"/>
              </a:spcBef>
            </a:pPr>
            <a:r>
              <a:rPr lang="en-US" altLang="ru-RU" b="1"/>
              <a:t>–</a:t>
            </a:r>
          </a:p>
        </p:txBody>
      </p:sp>
      <p:sp>
        <p:nvSpPr>
          <p:cNvPr id="59399" name="Text Box 17">
            <a:extLst>
              <a:ext uri="{FF2B5EF4-FFF2-40B4-BE49-F238E27FC236}">
                <a16:creationId xmlns:a16="http://schemas.microsoft.com/office/drawing/2014/main" id="{C0E192C5-04C6-47B7-A28C-96CB3B65E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900" y="2057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/>
              <a:t>i</a:t>
            </a:r>
          </a:p>
        </p:txBody>
      </p:sp>
      <p:sp>
        <p:nvSpPr>
          <p:cNvPr id="59400" name="Line 18">
            <a:extLst>
              <a:ext uri="{FF2B5EF4-FFF2-40B4-BE49-F238E27FC236}">
                <a16:creationId xmlns:a16="http://schemas.microsoft.com/office/drawing/2014/main" id="{4A75250A-82F9-4BDA-AE30-54FD079982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8900" y="25257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59401" name="Text Box 19">
            <a:extLst>
              <a:ext uri="{FF2B5EF4-FFF2-40B4-BE49-F238E27FC236}">
                <a16:creationId xmlns:a16="http://schemas.microsoft.com/office/drawing/2014/main" id="{6708D521-7091-4B9B-8A5B-14BF75D20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2135188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10 </a:t>
            </a:r>
            <a:r>
              <a:rPr lang="en-US" altLang="ru-RU">
                <a:sym typeface="Symbol" panose="05050102010706020507" pitchFamily="18" charset="2"/>
              </a:rPr>
              <a:t></a:t>
            </a:r>
            <a:endParaRPr lang="en-US" altLang="ru-RU"/>
          </a:p>
        </p:txBody>
      </p:sp>
      <p:sp>
        <p:nvSpPr>
          <p:cNvPr id="59402" name="Text Box 20">
            <a:extLst>
              <a:ext uri="{FF2B5EF4-FFF2-40B4-BE49-F238E27FC236}">
                <a16:creationId xmlns:a16="http://schemas.microsoft.com/office/drawing/2014/main" id="{241BE58E-2E8A-47CA-ABEC-DAF4A8241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2135188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100 uF</a:t>
            </a:r>
          </a:p>
        </p:txBody>
      </p:sp>
      <p:sp>
        <p:nvSpPr>
          <p:cNvPr id="59403" name="Text Box 21">
            <a:extLst>
              <a:ext uri="{FF2B5EF4-FFF2-40B4-BE49-F238E27FC236}">
                <a16:creationId xmlns:a16="http://schemas.microsoft.com/office/drawing/2014/main" id="{3FFD05B6-E26E-4BFB-8393-DB28E3240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9900" y="3382963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0.01 H</a:t>
            </a:r>
          </a:p>
        </p:txBody>
      </p:sp>
      <p:graphicFrame>
        <p:nvGraphicFramePr>
          <p:cNvPr id="59404" name="Object 25">
            <a:extLst>
              <a:ext uri="{FF2B5EF4-FFF2-40B4-BE49-F238E27FC236}">
                <a16:creationId xmlns:a16="http://schemas.microsoft.com/office/drawing/2014/main" id="{3E442788-56EC-44C9-A8FD-5D0A1B910E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5486400"/>
          <a:ext cx="33528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7" name="Equation" r:id="rId4" imgW="1219360" imgH="380858" progId="Equation.3">
                  <p:embed/>
                </p:oleObj>
              </mc:Choice>
              <mc:Fallback>
                <p:oleObj name="Equation" r:id="rId4" imgW="1219360" imgH="380858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486400"/>
                        <a:ext cx="33528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5" name="Text Box 26">
            <a:extLst>
              <a:ext uri="{FF2B5EF4-FFF2-40B4-BE49-F238E27FC236}">
                <a16:creationId xmlns:a16="http://schemas.microsoft.com/office/drawing/2014/main" id="{EF61C333-E5C7-47CF-AC3F-80C72ECA2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967288"/>
            <a:ext cx="39100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Writing KVL around the loop,</a:t>
            </a:r>
          </a:p>
        </p:txBody>
      </p:sp>
      <p:sp>
        <p:nvSpPr>
          <p:cNvPr id="59406" name="Rectangle 28">
            <a:extLst>
              <a:ext uri="{FF2B5EF4-FFF2-40B4-BE49-F238E27FC236}">
                <a16:creationId xmlns:a16="http://schemas.microsoft.com/office/drawing/2014/main" id="{F2F4C344-6D32-48D2-946B-ADA358FDD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CD6DB2A7-D2A8-44C5-AD1D-ED46FE87A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solidFill>
                  <a:srgbClr val="00B0F0"/>
                </a:solidFill>
                <a:latin typeface="Arial Narrow" panose="020B0606020202030204" pitchFamily="34" charset="0"/>
              </a:rPr>
              <a:t>Introduction</a:t>
            </a:r>
          </a:p>
        </p:txBody>
      </p:sp>
      <p:sp>
        <p:nvSpPr>
          <p:cNvPr id="23555" name="Rectangle 1028">
            <a:extLst>
              <a:ext uri="{FF2B5EF4-FFF2-40B4-BE49-F238E27FC236}">
                <a16:creationId xmlns:a16="http://schemas.microsoft.com/office/drawing/2014/main" id="{3BB90AE6-CD0B-4008-8EC0-85D781BCC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284288"/>
            <a:ext cx="8243887" cy="520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ru-RU" sz="3200">
                <a:latin typeface="Arial Narrow" panose="020B0606020202030204" pitchFamily="34" charset="0"/>
              </a:rPr>
              <a:t>Simulink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SzPct val="90000"/>
              <a:buFontTx/>
              <a:buChar char="–"/>
            </a:pPr>
            <a:r>
              <a:rPr lang="en-US" altLang="ru-RU" sz="2800">
                <a:latin typeface="Arial Narrow" panose="020B0606020202030204" pitchFamily="34" charset="0"/>
              </a:rPr>
              <a:t>Used to model, analyze and simulate dynamic systems using block diagrams.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SzPct val="90000"/>
              <a:buFontTx/>
              <a:buChar char="–"/>
            </a:pPr>
            <a:r>
              <a:rPr lang="en-US" altLang="ru-RU" sz="2800">
                <a:latin typeface="Arial Narrow" panose="020B0606020202030204" pitchFamily="34" charset="0"/>
              </a:rPr>
              <a:t> Fully integrated with MATLAB , easy and fast to learn and flexible.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SzPct val="90000"/>
              <a:buFontTx/>
              <a:buChar char="–"/>
            </a:pPr>
            <a:r>
              <a:rPr lang="en-US" altLang="ru-RU" sz="2800">
                <a:latin typeface="Arial Narrow" panose="020B0606020202030204" pitchFamily="34" charset="0"/>
              </a:rPr>
              <a:t>It has comprehensive block library which can be used to simulate linear, non–linear or discrete systems – excellent research tools.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SzPct val="90000"/>
              <a:buFontTx/>
              <a:buChar char="–"/>
            </a:pPr>
            <a:r>
              <a:rPr lang="en-US" altLang="ru-RU" sz="2800">
                <a:latin typeface="Arial Narrow" panose="020B0606020202030204" pitchFamily="34" charset="0"/>
              </a:rPr>
              <a:t>C codes can be generated from Simulink models for embedded applications and rapid prototyping of control systems.</a:t>
            </a:r>
          </a:p>
          <a:p>
            <a:pPr lvl="1" eaLnBrk="1" hangingPunct="1">
              <a:lnSpc>
                <a:spcPct val="100000"/>
              </a:lnSpc>
              <a:spcBef>
                <a:spcPct val="20000"/>
              </a:spcBef>
              <a:buSzPct val="90000"/>
              <a:buFontTx/>
              <a:buNone/>
            </a:pPr>
            <a:r>
              <a:rPr lang="en-US" altLang="ru-RU" sz="280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3556" name="Rectangle 1030">
            <a:extLst>
              <a:ext uri="{FF2B5EF4-FFF2-40B4-BE49-F238E27FC236}">
                <a16:creationId xmlns:a16="http://schemas.microsoft.com/office/drawing/2014/main" id="{B2BD1B7E-0F0C-40F3-8C58-AC8B0FC70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3625FE51-A463-4F85-8B87-018C2E5377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57150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graphicFrame>
        <p:nvGraphicFramePr>
          <p:cNvPr id="60419" name="Object 15">
            <a:extLst>
              <a:ext uri="{FF2B5EF4-FFF2-40B4-BE49-F238E27FC236}">
                <a16:creationId xmlns:a16="http://schemas.microsoft.com/office/drawing/2014/main" id="{464C0304-D78A-4BC2-A261-9A9C361641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0275" y="2112963"/>
          <a:ext cx="3767138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5" name="Equation" r:id="rId3" imgW="1371600" imgH="438274" progId="Equation.3">
                  <p:embed/>
                </p:oleObj>
              </mc:Choice>
              <mc:Fallback>
                <p:oleObj name="Equation" r:id="rId3" imgW="1371600" imgH="438274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2112963"/>
                        <a:ext cx="3767138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0" name="Text Box 17">
            <a:extLst>
              <a:ext uri="{FF2B5EF4-FFF2-40B4-BE49-F238E27FC236}">
                <a16:creationId xmlns:a16="http://schemas.microsoft.com/office/drawing/2014/main" id="{07F22804-A30B-4BE8-BED5-8F09FB584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8" y="1435100"/>
            <a:ext cx="4945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Differentiate wrt time and re-arrange:</a:t>
            </a:r>
          </a:p>
        </p:txBody>
      </p:sp>
      <p:sp>
        <p:nvSpPr>
          <p:cNvPr id="60421" name="Text Box 18">
            <a:extLst>
              <a:ext uri="{FF2B5EF4-FFF2-40B4-BE49-F238E27FC236}">
                <a16:creationId xmlns:a16="http://schemas.microsoft.com/office/drawing/2014/main" id="{761F2A4E-D292-4F3E-8389-F5CFBD45B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" y="3473450"/>
            <a:ext cx="3552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Taking Laplace transform:</a:t>
            </a:r>
          </a:p>
        </p:txBody>
      </p:sp>
      <p:graphicFrame>
        <p:nvGraphicFramePr>
          <p:cNvPr id="60422" name="Object 19">
            <a:extLst>
              <a:ext uri="{FF2B5EF4-FFF2-40B4-BE49-F238E27FC236}">
                <a16:creationId xmlns:a16="http://schemas.microsoft.com/office/drawing/2014/main" id="{0B0B405F-351F-497D-965F-C8D98E4CD0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59038" y="4187825"/>
          <a:ext cx="3249612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6" name="Equation" r:id="rId5" imgW="1181060" imgH="380858" progId="Equation.3">
                  <p:embed/>
                </p:oleObj>
              </mc:Choice>
              <mc:Fallback>
                <p:oleObj name="Equation" r:id="rId5" imgW="1181060" imgH="380858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4187825"/>
                        <a:ext cx="3249612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3" name="Object 20">
            <a:extLst>
              <a:ext uri="{FF2B5EF4-FFF2-40B4-BE49-F238E27FC236}">
                <a16:creationId xmlns:a16="http://schemas.microsoft.com/office/drawing/2014/main" id="{70572DEA-9A1C-47D1-9892-BB0C8CC476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4438" y="5402263"/>
          <a:ext cx="366553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7" name="Equation" r:id="rId7" imgW="1333301" imgH="419135" progId="Equation.3">
                  <p:embed/>
                </p:oleObj>
              </mc:Choice>
              <mc:Fallback>
                <p:oleObj name="Equation" r:id="rId7" imgW="1333301" imgH="419135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5402263"/>
                        <a:ext cx="3665537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4" name="Rectangle 21">
            <a:extLst>
              <a:ext uri="{FF2B5EF4-FFF2-40B4-BE49-F238E27FC236}">
                <a16:creationId xmlns:a16="http://schemas.microsoft.com/office/drawing/2014/main" id="{F01969BC-B4A5-40C9-8052-761B4AC19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5D660337-911A-4B55-982D-17CE248FF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6250" y="38100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sp>
        <p:nvSpPr>
          <p:cNvPr id="61443" name="Text Box 6">
            <a:extLst>
              <a:ext uri="{FF2B5EF4-FFF2-40B4-BE49-F238E27FC236}">
                <a16:creationId xmlns:a16="http://schemas.microsoft.com/office/drawing/2014/main" id="{A212504C-CE14-4FC0-8FF6-9E53EE597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1295400"/>
            <a:ext cx="67103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Thus the current can be obtained from the voltage:</a:t>
            </a:r>
          </a:p>
        </p:txBody>
      </p:sp>
      <p:graphicFrame>
        <p:nvGraphicFramePr>
          <p:cNvPr id="61444" name="Object 8">
            <a:extLst>
              <a:ext uri="{FF2B5EF4-FFF2-40B4-BE49-F238E27FC236}">
                <a16:creationId xmlns:a16="http://schemas.microsoft.com/office/drawing/2014/main" id="{FA61DDBA-B963-42A1-AFA1-E906AE59F1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960563"/>
          <a:ext cx="3386138" cy="214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5" name="Equation" r:id="rId3" imgW="1238031" imgH="780855" progId="Equation.3">
                  <p:embed/>
                </p:oleObj>
              </mc:Choice>
              <mc:Fallback>
                <p:oleObj name="Equation" r:id="rId3" imgW="1238031" imgH="78085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60563"/>
                        <a:ext cx="3386138" cy="214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45" name="Group 19">
            <a:extLst>
              <a:ext uri="{FF2B5EF4-FFF2-40B4-BE49-F238E27FC236}">
                <a16:creationId xmlns:a16="http://schemas.microsoft.com/office/drawing/2014/main" id="{351BC90B-C4CA-4BD6-8FA5-FC8C7F8D7FE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221163"/>
            <a:ext cx="7086600" cy="2362200"/>
            <a:chOff x="528" y="2640"/>
            <a:chExt cx="4464" cy="1488"/>
          </a:xfrm>
        </p:grpSpPr>
        <p:sp>
          <p:nvSpPr>
            <p:cNvPr id="61447" name="Rectangle 9">
              <a:extLst>
                <a:ext uri="{FF2B5EF4-FFF2-40B4-BE49-F238E27FC236}">
                  <a16:creationId xmlns:a16="http://schemas.microsoft.com/office/drawing/2014/main" id="{F3C2AC9D-9F5D-4E4D-AF39-FC1934587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640"/>
              <a:ext cx="2400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aphicFrame>
          <p:nvGraphicFramePr>
            <p:cNvPr id="61448" name="Object 10">
              <a:extLst>
                <a:ext uri="{FF2B5EF4-FFF2-40B4-BE49-F238E27FC236}">
                  <a16:creationId xmlns:a16="http://schemas.microsoft.com/office/drawing/2014/main" id="{4672A98C-8F61-4564-A0AB-E1F0EBC1E10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05" y="2833"/>
            <a:ext cx="1458" cy="10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56" name="Equation" r:id="rId5" imgW="838280" imgH="571287" progId="Equation.3">
                    <p:embed/>
                  </p:oleObj>
                </mc:Choice>
                <mc:Fallback>
                  <p:oleObj name="Equation" r:id="rId5" imgW="838280" imgH="571287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" y="2833"/>
                          <a:ext cx="1458" cy="10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1449" name="Group 16">
              <a:extLst>
                <a:ext uri="{FF2B5EF4-FFF2-40B4-BE49-F238E27FC236}">
                  <a16:creationId xmlns:a16="http://schemas.microsoft.com/office/drawing/2014/main" id="{BFBF51D5-4F3A-4350-99B8-4C44DD858B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3072"/>
              <a:ext cx="960" cy="365"/>
              <a:chOff x="528" y="3072"/>
              <a:chExt cx="960" cy="365"/>
            </a:xfrm>
          </p:grpSpPr>
          <p:sp>
            <p:nvSpPr>
              <p:cNvPr id="61453" name="AutoShape 11">
                <a:extLst>
                  <a:ext uri="{FF2B5EF4-FFF2-40B4-BE49-F238E27FC236}">
                    <a16:creationId xmlns:a16="http://schemas.microsoft.com/office/drawing/2014/main" id="{277773E1-D2B0-4AF7-B195-E33D7CA37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3168"/>
                <a:ext cx="672" cy="144"/>
              </a:xfrm>
              <a:prstGeom prst="rightArrow">
                <a:avLst>
                  <a:gd name="adj1" fmla="val 50000"/>
                  <a:gd name="adj2" fmla="val 116667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1454" name="Text Box 13">
                <a:extLst>
                  <a:ext uri="{FF2B5EF4-FFF2-40B4-BE49-F238E27FC236}">
                    <a16:creationId xmlns:a16="http://schemas.microsoft.com/office/drawing/2014/main" id="{781B84F4-9673-411B-B7A9-BB5E7528D6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072"/>
                <a:ext cx="38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 sz="3200">
                    <a:latin typeface="Arial Narrow" panose="020B0606020202030204" pitchFamily="34" charset="0"/>
                  </a:rPr>
                  <a:t>V</a:t>
                </a:r>
              </a:p>
            </p:txBody>
          </p:sp>
        </p:grpSp>
        <p:grpSp>
          <p:nvGrpSpPr>
            <p:cNvPr id="61450" name="Group 17">
              <a:extLst>
                <a:ext uri="{FF2B5EF4-FFF2-40B4-BE49-F238E27FC236}">
                  <a16:creationId xmlns:a16="http://schemas.microsoft.com/office/drawing/2014/main" id="{190E2C21-6895-4B70-AC8E-14B6B0B28E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3120"/>
              <a:ext cx="1104" cy="365"/>
              <a:chOff x="3888" y="3120"/>
              <a:chExt cx="1104" cy="365"/>
            </a:xfrm>
          </p:grpSpPr>
          <p:sp>
            <p:nvSpPr>
              <p:cNvPr id="61451" name="AutoShape 12">
                <a:extLst>
                  <a:ext uri="{FF2B5EF4-FFF2-40B4-BE49-F238E27FC236}">
                    <a16:creationId xmlns:a16="http://schemas.microsoft.com/office/drawing/2014/main" id="{22D5FCDD-3F28-47FD-A840-9AF0D5F08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3216"/>
                <a:ext cx="672" cy="144"/>
              </a:xfrm>
              <a:prstGeom prst="rightArrow">
                <a:avLst>
                  <a:gd name="adj1" fmla="val 50000"/>
                  <a:gd name="adj2" fmla="val 116667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61452" name="Text Box 14">
                <a:extLst>
                  <a:ext uri="{FF2B5EF4-FFF2-40B4-BE49-F238E27FC236}">
                    <a16:creationId xmlns:a16="http://schemas.microsoft.com/office/drawing/2014/main" id="{B4958BCE-9BB9-4685-B0C1-550128C8AA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3120"/>
                <a:ext cx="38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anose="020B0602020104020603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ru-RU" sz="3200">
                    <a:latin typeface="Arial Narrow" panose="020B0606020202030204" pitchFamily="34" charset="0"/>
                  </a:rPr>
                  <a:t>I</a:t>
                </a:r>
              </a:p>
            </p:txBody>
          </p:sp>
        </p:grpSp>
      </p:grpSp>
      <p:sp>
        <p:nvSpPr>
          <p:cNvPr id="61446" name="Rectangle 18">
            <a:extLst>
              <a:ext uri="{FF2B5EF4-FFF2-40B4-BE49-F238E27FC236}">
                <a16:creationId xmlns:a16="http://schemas.microsoft.com/office/drawing/2014/main" id="{1CA0787C-807B-4488-A978-F455B82F2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2E5F23EE-9625-4F80-AF9E-455B95ED85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9313" y="88265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sp>
        <p:nvSpPr>
          <p:cNvPr id="62467" name="Text Box 15">
            <a:extLst>
              <a:ext uri="{FF2B5EF4-FFF2-40B4-BE49-F238E27FC236}">
                <a16:creationId xmlns:a16="http://schemas.microsoft.com/office/drawing/2014/main" id="{244F3CF4-EC7E-479F-824A-E2BE3A1B6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600325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Start Simulink by typing </a:t>
            </a:r>
            <a:r>
              <a:rPr lang="en-US" altLang="ru-RU" sz="2800" i="1">
                <a:latin typeface="Arial Narrow" panose="020B0606020202030204" pitchFamily="34" charset="0"/>
              </a:rPr>
              <a:t>simulink</a:t>
            </a:r>
            <a:r>
              <a:rPr lang="en-US" altLang="ru-RU" sz="2800">
                <a:latin typeface="Arial Narrow" panose="020B0606020202030204" pitchFamily="34" charset="0"/>
              </a:rPr>
              <a:t> at Matlab prompt</a:t>
            </a:r>
          </a:p>
        </p:txBody>
      </p:sp>
      <p:sp>
        <p:nvSpPr>
          <p:cNvPr id="62468" name="Text Box 16">
            <a:extLst>
              <a:ext uri="{FF2B5EF4-FFF2-40B4-BE49-F238E27FC236}">
                <a16:creationId xmlns:a16="http://schemas.microsoft.com/office/drawing/2014/main" id="{5B559CEB-34AB-4DB9-B87C-06FED2DC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362325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Simulink library and </a:t>
            </a:r>
            <a:r>
              <a:rPr lang="en-US" altLang="ru-RU" sz="2800" i="1">
                <a:latin typeface="Arial Narrow" panose="020B0606020202030204" pitchFamily="34" charset="0"/>
              </a:rPr>
              <a:t>untitled</a:t>
            </a:r>
            <a:r>
              <a:rPr lang="en-US" altLang="ru-RU" sz="2800">
                <a:latin typeface="Arial Narrow" panose="020B0606020202030204" pitchFamily="34" charset="0"/>
              </a:rPr>
              <a:t> windows appear</a:t>
            </a:r>
          </a:p>
        </p:txBody>
      </p:sp>
      <p:grpSp>
        <p:nvGrpSpPr>
          <p:cNvPr id="62469" name="Group 17">
            <a:extLst>
              <a:ext uri="{FF2B5EF4-FFF2-40B4-BE49-F238E27FC236}">
                <a16:creationId xmlns:a16="http://schemas.microsoft.com/office/drawing/2014/main" id="{9AFB1650-663B-411A-A77F-8D8A7369CCC9}"/>
              </a:ext>
            </a:extLst>
          </p:cNvPr>
          <p:cNvGrpSpPr>
            <a:grpSpLocks/>
          </p:cNvGrpSpPr>
          <p:nvPr/>
        </p:nvGrpSpPr>
        <p:grpSpPr bwMode="auto">
          <a:xfrm>
            <a:off x="3706813" y="3286125"/>
            <a:ext cx="4038600" cy="2574925"/>
            <a:chOff x="2256" y="1200"/>
            <a:chExt cx="2544" cy="1622"/>
          </a:xfrm>
        </p:grpSpPr>
        <p:sp>
          <p:nvSpPr>
            <p:cNvPr id="62475" name="Oval 18">
              <a:extLst>
                <a:ext uri="{FF2B5EF4-FFF2-40B4-BE49-F238E27FC236}">
                  <a16:creationId xmlns:a16="http://schemas.microsoft.com/office/drawing/2014/main" id="{8C223189-CF35-45FF-989A-FDB55E202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200"/>
              <a:ext cx="768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2476" name="Line 19">
              <a:extLst>
                <a:ext uri="{FF2B5EF4-FFF2-40B4-BE49-F238E27FC236}">
                  <a16:creationId xmlns:a16="http://schemas.microsoft.com/office/drawing/2014/main" id="{D04912F8-F903-46CE-B8DB-265F752145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80" y="1632"/>
              <a:ext cx="76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2477" name="Text Box 20">
              <a:extLst>
                <a:ext uri="{FF2B5EF4-FFF2-40B4-BE49-F238E27FC236}">
                  <a16:creationId xmlns:a16="http://schemas.microsoft.com/office/drawing/2014/main" id="{4F7CCAF5-6314-4352-B981-62AFE98612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304"/>
              <a:ext cx="206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It is here where we construct our model.</a:t>
              </a:r>
            </a:p>
          </p:txBody>
        </p:sp>
      </p:grpSp>
      <p:grpSp>
        <p:nvGrpSpPr>
          <p:cNvPr id="62470" name="Group 21">
            <a:extLst>
              <a:ext uri="{FF2B5EF4-FFF2-40B4-BE49-F238E27FC236}">
                <a16:creationId xmlns:a16="http://schemas.microsoft.com/office/drawing/2014/main" id="{30D8D9C2-27E0-4B1D-A653-15E8E887234D}"/>
              </a:ext>
            </a:extLst>
          </p:cNvPr>
          <p:cNvGrpSpPr>
            <a:grpSpLocks/>
          </p:cNvGrpSpPr>
          <p:nvPr/>
        </p:nvGrpSpPr>
        <p:grpSpPr bwMode="auto">
          <a:xfrm>
            <a:off x="719138" y="3286125"/>
            <a:ext cx="2682875" cy="2981325"/>
            <a:chOff x="374" y="1200"/>
            <a:chExt cx="1690" cy="1878"/>
          </a:xfrm>
        </p:grpSpPr>
        <p:sp>
          <p:nvSpPr>
            <p:cNvPr id="62472" name="Oval 22">
              <a:extLst>
                <a:ext uri="{FF2B5EF4-FFF2-40B4-BE49-F238E27FC236}">
                  <a16:creationId xmlns:a16="http://schemas.microsoft.com/office/drawing/2014/main" id="{6D51D622-686C-4B94-8929-EA45AAF7D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200"/>
              <a:ext cx="864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2473" name="Line 23">
              <a:extLst>
                <a:ext uri="{FF2B5EF4-FFF2-40B4-BE49-F238E27FC236}">
                  <a16:creationId xmlns:a16="http://schemas.microsoft.com/office/drawing/2014/main" id="{26C0970E-D770-4F01-A444-EAF250A228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08" y="168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2474" name="Text Box 24">
              <a:extLst>
                <a:ext uri="{FF2B5EF4-FFF2-40B4-BE49-F238E27FC236}">
                  <a16:creationId xmlns:a16="http://schemas.microsoft.com/office/drawing/2014/main" id="{2E48814E-F254-4D41-AB1C-634C5929A4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" y="2330"/>
              <a:ext cx="1690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r>
                <a:rPr lang="en-US" altLang="ru-RU"/>
                <a:t>It is where we obtain the blocks to construct our model</a:t>
              </a:r>
            </a:p>
          </p:txBody>
        </p:sp>
      </p:grpSp>
      <p:sp>
        <p:nvSpPr>
          <p:cNvPr id="62471" name="Rectangle 25">
            <a:extLst>
              <a:ext uri="{FF2B5EF4-FFF2-40B4-BE49-F238E27FC236}">
                <a16:creationId xmlns:a16="http://schemas.microsoft.com/office/drawing/2014/main" id="{F36D9B1F-F0C8-4ABA-8895-B97847205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81D67C58-8A87-4168-9A76-F32C5E285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7400" y="88265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sp>
        <p:nvSpPr>
          <p:cNvPr id="63491" name="Text Box 4">
            <a:extLst>
              <a:ext uri="{FF2B5EF4-FFF2-40B4-BE49-F238E27FC236}">
                <a16:creationId xmlns:a16="http://schemas.microsoft.com/office/drawing/2014/main" id="{DB8E8D27-2026-47E4-9B7F-EF4E6B58B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75" y="2065338"/>
            <a:ext cx="59515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3200">
                <a:latin typeface="Arial Narrow" panose="020B0606020202030204" pitchFamily="34" charset="0"/>
              </a:rPr>
              <a:t>Constructing the model using Simulink:</a:t>
            </a:r>
          </a:p>
        </p:txBody>
      </p:sp>
      <p:sp>
        <p:nvSpPr>
          <p:cNvPr id="63492" name="Text Box 12">
            <a:extLst>
              <a:ext uri="{FF2B5EF4-FFF2-40B4-BE49-F238E27FC236}">
                <a16:creationId xmlns:a16="http://schemas.microsoft.com/office/drawing/2014/main" id="{8CB933E9-CCC4-487A-BF88-A9F84FC1C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" y="2984500"/>
            <a:ext cx="6248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>
                <a:latin typeface="Arial Narrow" panose="020B0606020202030204" pitchFamily="34" charset="0"/>
              </a:rPr>
              <a:t>‘Drag and drop’ block from the </a:t>
            </a:r>
            <a:r>
              <a:rPr lang="en-US" altLang="ru-RU" sz="2800" i="1">
                <a:latin typeface="Arial Narrow" panose="020B0606020202030204" pitchFamily="34" charset="0"/>
              </a:rPr>
              <a:t>Simulink library</a:t>
            </a:r>
            <a:r>
              <a:rPr lang="en-US" altLang="ru-RU" sz="2800">
                <a:latin typeface="Arial Narrow" panose="020B0606020202030204" pitchFamily="34" charset="0"/>
              </a:rPr>
              <a:t> window to the </a:t>
            </a:r>
            <a:r>
              <a:rPr lang="en-US" altLang="ru-RU" sz="2800" i="1">
                <a:latin typeface="Arial Narrow" panose="020B0606020202030204" pitchFamily="34" charset="0"/>
              </a:rPr>
              <a:t>untitled</a:t>
            </a:r>
            <a:r>
              <a:rPr lang="en-US" altLang="ru-RU" sz="2800">
                <a:latin typeface="Arial Narrow" panose="020B0606020202030204" pitchFamily="34" charset="0"/>
              </a:rPr>
              <a:t> window</a:t>
            </a:r>
          </a:p>
        </p:txBody>
      </p:sp>
      <p:pic>
        <p:nvPicPr>
          <p:cNvPr id="63493" name="Picture 15">
            <a:extLst>
              <a:ext uri="{FF2B5EF4-FFF2-40B4-BE49-F238E27FC236}">
                <a16:creationId xmlns:a16="http://schemas.microsoft.com/office/drawing/2014/main" id="{9A309D85-9D22-49C4-B7B9-6171032CA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4292600"/>
            <a:ext cx="7162800" cy="215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494" name="Rectangle 16">
            <a:extLst>
              <a:ext uri="{FF2B5EF4-FFF2-40B4-BE49-F238E27FC236}">
                <a16:creationId xmlns:a16="http://schemas.microsoft.com/office/drawing/2014/main" id="{44F13F5D-CD03-4B9E-8857-DC5AAE850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1C1E3CFA-63BC-40EF-B900-CACE9256E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9113" y="544513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AD7F05DA-6AD8-4005-8D89-4216C6446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230313"/>
            <a:ext cx="59515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3200">
                <a:latin typeface="Arial Narrow" panose="020B0606020202030204" pitchFamily="34" charset="0"/>
              </a:rPr>
              <a:t>Constructing the model using Simulink:</a:t>
            </a:r>
          </a:p>
        </p:txBody>
      </p:sp>
      <p:graphicFrame>
        <p:nvGraphicFramePr>
          <p:cNvPr id="64516" name="Object 6">
            <a:extLst>
              <a:ext uri="{FF2B5EF4-FFF2-40B4-BE49-F238E27FC236}">
                <a16:creationId xmlns:a16="http://schemas.microsoft.com/office/drawing/2014/main" id="{29DAE2CA-6440-4C0B-AE03-32D1A38312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2057400"/>
          <a:ext cx="2314575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1" name="Equation" r:id="rId3" imgW="838280" imgH="571287" progId="Equation.3">
                  <p:embed/>
                </p:oleObj>
              </mc:Choice>
              <mc:Fallback>
                <p:oleObj name="Equation" r:id="rId3" imgW="838280" imgH="57128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057400"/>
                        <a:ext cx="2314575" cy="15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7" name="AutoShape 7">
            <a:extLst>
              <a:ext uri="{FF2B5EF4-FFF2-40B4-BE49-F238E27FC236}">
                <a16:creationId xmlns:a16="http://schemas.microsoft.com/office/drawing/2014/main" id="{F886FA1E-C809-4D3F-AE35-841B7A519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3622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/>
            <a:endParaRPr lang="en-GB" altLang="ru-RU"/>
          </a:p>
        </p:txBody>
      </p:sp>
      <p:graphicFrame>
        <p:nvGraphicFramePr>
          <p:cNvPr id="64518" name="Object 8">
            <a:extLst>
              <a:ext uri="{FF2B5EF4-FFF2-40B4-BE49-F238E27FC236}">
                <a16:creationId xmlns:a16="http://schemas.microsoft.com/office/drawing/2014/main" id="{8F493E9F-3730-4249-8F9B-EC47A6E4DD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92650" y="2300288"/>
          <a:ext cx="3144838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2" name="Equation" r:id="rId5" imgW="1143239" imgH="399997" progId="Equation.3">
                  <p:embed/>
                </p:oleObj>
              </mc:Choice>
              <mc:Fallback>
                <p:oleObj name="Equation" r:id="rId5" imgW="1143239" imgH="39999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650" y="2300288"/>
                        <a:ext cx="3144838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4519" name="Picture 9">
            <a:extLst>
              <a:ext uri="{FF2B5EF4-FFF2-40B4-BE49-F238E27FC236}">
                <a16:creationId xmlns:a16="http://schemas.microsoft.com/office/drawing/2014/main" id="{F19E970F-FBE6-4E33-B0F9-C978E6A57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3810000"/>
            <a:ext cx="6696075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20" name="Rectangle 10">
            <a:extLst>
              <a:ext uri="{FF2B5EF4-FFF2-40B4-BE49-F238E27FC236}">
                <a16:creationId xmlns:a16="http://schemas.microsoft.com/office/drawing/2014/main" id="{CEA4D827-C621-42C9-99D4-D24FD5432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D4F9D632-4099-4D1B-8883-25BA68CB1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820738"/>
            <a:ext cx="8339138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00BD6338-CCC7-4520-B8A7-91BCC74C6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1674813"/>
            <a:ext cx="83407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3200">
                <a:latin typeface="Arial Narrow" panose="020B0606020202030204" pitchFamily="34" charset="0"/>
              </a:rPr>
              <a:t>We need to vary the frequency and observe the current</a:t>
            </a:r>
          </a:p>
        </p:txBody>
      </p:sp>
      <p:pic>
        <p:nvPicPr>
          <p:cNvPr id="65540" name="Picture 8">
            <a:extLst>
              <a:ext uri="{FF2B5EF4-FFF2-40B4-BE49-F238E27FC236}">
                <a16:creationId xmlns:a16="http://schemas.microsoft.com/office/drawing/2014/main" id="{B1E7B2BE-3FDA-4037-BE86-55A1903CF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2420938"/>
            <a:ext cx="8382000" cy="30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541" name="Rectangle 9">
            <a:extLst>
              <a:ext uri="{FF2B5EF4-FFF2-40B4-BE49-F238E27FC236}">
                <a16:creationId xmlns:a16="http://schemas.microsoft.com/office/drawing/2014/main" id="{08C39F46-21AC-4B22-99C2-C220EDE0C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5542" name="Text Box 11">
            <a:extLst>
              <a:ext uri="{FF2B5EF4-FFF2-40B4-BE49-F238E27FC236}">
                <a16:creationId xmlns:a16="http://schemas.microsoft.com/office/drawing/2014/main" id="{8954AE77-BF70-4757-BBE2-FE62C4828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25" y="5235575"/>
            <a:ext cx="71850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/>
              <a:t>…From initial problem definition, the input is 5</a:t>
            </a:r>
            <a:r>
              <a:rPr lang="en-US" altLang="ru-RU" i="1"/>
              <a:t>sin</a:t>
            </a:r>
            <a:r>
              <a:rPr lang="en-US" altLang="ru-RU"/>
              <a:t>(</a:t>
            </a:r>
            <a:r>
              <a:rPr lang="el-GR" altLang="ru-RU">
                <a:cs typeface="Times New Roman" panose="02020603050405020304" pitchFamily="18" charset="0"/>
              </a:rPr>
              <a:t>ω</a:t>
            </a:r>
            <a:r>
              <a:rPr lang="en-US" altLang="ru-RU"/>
              <a:t>t).</a:t>
            </a:r>
          </a:p>
          <a:p>
            <a:pPr eaLnBrk="1" hangingPunct="1"/>
            <a:r>
              <a:rPr lang="en-US" altLang="ru-RU"/>
              <a:t>You should be able to decipher why the input works, but you do not need to create your own input subsystems of this form.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C0B0B76D-5774-4D25-A513-1FB2D3F32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476250"/>
            <a:ext cx="8415338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pic>
        <p:nvPicPr>
          <p:cNvPr id="66563" name="Picture 5">
            <a:extLst>
              <a:ext uri="{FF2B5EF4-FFF2-40B4-BE49-F238E27FC236}">
                <a16:creationId xmlns:a16="http://schemas.microsoft.com/office/drawing/2014/main" id="{E5166BA9-333E-4466-9187-ECFC82819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592263"/>
            <a:ext cx="6629400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4" name="Rectangle 6">
            <a:extLst>
              <a:ext uri="{FF2B5EF4-FFF2-40B4-BE49-F238E27FC236}">
                <a16:creationId xmlns:a16="http://schemas.microsoft.com/office/drawing/2014/main" id="{68FA3E79-3389-4C0B-A9E9-A04464CB8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3A3D0903-0759-4EAB-8628-28DFC4F76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925" y="1120775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3200" dirty="0">
                <a:solidFill>
                  <a:srgbClr val="00B0F0"/>
                </a:solidFill>
              </a:rPr>
              <a:t>Simulink</a:t>
            </a:r>
          </a:p>
        </p:txBody>
      </p:sp>
      <p:sp>
        <p:nvSpPr>
          <p:cNvPr id="67587" name="Text Box 4">
            <a:extLst>
              <a:ext uri="{FF2B5EF4-FFF2-40B4-BE49-F238E27FC236}">
                <a16:creationId xmlns:a16="http://schemas.microsoft.com/office/drawing/2014/main" id="{9FF52507-5507-4F80-9CBD-714ACD3F5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2254250"/>
            <a:ext cx="74072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sz="2800">
                <a:latin typeface="Arial Narrow" panose="020B0606020202030204" pitchFamily="34" charset="0"/>
              </a:rPr>
              <a:t>The waveform can be displayed using </a:t>
            </a:r>
            <a:r>
              <a:rPr lang="en-US" altLang="ru-RU" sz="2800" i="1">
                <a:latin typeface="Arial Narrow" panose="020B0606020202030204" pitchFamily="34" charset="0"/>
              </a:rPr>
              <a:t>scope</a:t>
            </a:r>
            <a:r>
              <a:rPr lang="en-US" altLang="ru-RU" sz="2800">
                <a:latin typeface="Arial Narrow" panose="020B0606020202030204" pitchFamily="34" charset="0"/>
              </a:rPr>
              <a:t> – similar to the scope in the lab</a:t>
            </a:r>
          </a:p>
        </p:txBody>
      </p:sp>
      <p:pic>
        <p:nvPicPr>
          <p:cNvPr id="67588" name="Picture 5">
            <a:extLst>
              <a:ext uri="{FF2B5EF4-FFF2-40B4-BE49-F238E27FC236}">
                <a16:creationId xmlns:a16="http://schemas.microsoft.com/office/drawing/2014/main" id="{047F5EB4-810F-4F86-9F4B-BE812FA9B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3657600"/>
            <a:ext cx="84836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89" name="Rectangle 7">
            <a:extLst>
              <a:ext uri="{FF2B5EF4-FFF2-40B4-BE49-F238E27FC236}">
                <a16:creationId xmlns:a16="http://schemas.microsoft.com/office/drawing/2014/main" id="{7F616511-684C-444B-B588-196525B9C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7590" name="Text Box 9">
            <a:extLst>
              <a:ext uri="{FF2B5EF4-FFF2-40B4-BE49-F238E27FC236}">
                <a16:creationId xmlns:a16="http://schemas.microsoft.com/office/drawing/2014/main" id="{9C7D1322-5669-4510-9122-DA8518989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228600"/>
            <a:ext cx="1409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b="1"/>
              <a:t>eg9_sim.mdl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74DF1CA-4786-4634-9125-36F65801C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8975" y="481013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solidFill>
                  <a:srgbClr val="00B0F0"/>
                </a:solidFill>
                <a:latin typeface="Arial Narrow" panose="020B0606020202030204" pitchFamily="34" charset="0"/>
              </a:rPr>
              <a:t>Getting Started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5005BD5-7A2D-4208-BAD1-AC0CA6CC36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52625"/>
            <a:ext cx="7772400" cy="2209800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ru-RU" sz="2800" dirty="0">
                <a:latin typeface="Arial Narrow" panose="020B0606020202030204" pitchFamily="34" charset="0"/>
              </a:rPr>
              <a:t>Run MATLAB from </a:t>
            </a:r>
            <a:r>
              <a:rPr lang="en-US" altLang="ru-RU" sz="2800" i="1" dirty="0">
                <a:latin typeface="Arial Narrow" panose="020B0606020202030204" pitchFamily="34" charset="0"/>
              </a:rPr>
              <a:t>Start</a:t>
            </a:r>
            <a:r>
              <a:rPr lang="en-US" altLang="ru-RU" sz="2800" dirty="0">
                <a:latin typeface="Arial Narrow" panose="020B0606020202030204" pitchFamily="34" charset="0"/>
              </a:rPr>
              <a:t> </a:t>
            </a:r>
            <a:r>
              <a:rPr lang="en-US" altLang="ru-RU" sz="2800" dirty="0">
                <a:latin typeface="Arial Narrow" panose="020B0606020202030204" pitchFamily="34" charset="0"/>
                <a:sym typeface="Symbol" panose="05050102010706020507" pitchFamily="18" charset="2"/>
              </a:rPr>
              <a:t></a:t>
            </a:r>
            <a:r>
              <a:rPr lang="en-US" altLang="ru-RU" sz="2800" dirty="0">
                <a:latin typeface="Arial Narrow" panose="020B0606020202030204" pitchFamily="34" charset="0"/>
              </a:rPr>
              <a:t> </a:t>
            </a:r>
            <a:r>
              <a:rPr lang="en-US" altLang="ru-RU" sz="2800" i="1" dirty="0">
                <a:latin typeface="Arial Narrow" panose="020B0606020202030204" pitchFamily="34" charset="0"/>
              </a:rPr>
              <a:t>Programs </a:t>
            </a:r>
            <a:r>
              <a:rPr lang="en-US" altLang="ru-RU" sz="2800" dirty="0">
                <a:latin typeface="Arial Narrow" panose="020B0606020202030204" pitchFamily="34" charset="0"/>
                <a:sym typeface="Symbol" panose="05050102010706020507" pitchFamily="18" charset="2"/>
              </a:rPr>
              <a:t></a:t>
            </a:r>
            <a:r>
              <a:rPr lang="en-US" altLang="ru-RU" sz="2800" i="1" dirty="0">
                <a:latin typeface="Arial Narrow" panose="020B0606020202030204" pitchFamily="34" charset="0"/>
              </a:rPr>
              <a:t> MATLAB</a:t>
            </a:r>
            <a:r>
              <a:rPr lang="en-US" altLang="ru-RU" sz="2400" i="1" dirty="0">
                <a:latin typeface="Arial Narrow" panose="020B0606020202030204" pitchFamily="34" charset="0"/>
              </a:rPr>
              <a:t>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ru-RU" sz="2400" dirty="0">
                <a:latin typeface="Arial Narrow" panose="020B0606020202030204" pitchFamily="34" charset="0"/>
              </a:rPr>
              <a:t>Depending on version used, several windows appear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altLang="ru-RU" sz="2400" dirty="0">
                <a:latin typeface="Arial Narrow" panose="020B0606020202030204" pitchFamily="34" charset="0"/>
              </a:rPr>
              <a:t>For example in Release 13 (Ver 6), there are several windows – </a:t>
            </a:r>
            <a:r>
              <a:rPr lang="en-US" altLang="ru-RU" sz="2400" i="1" dirty="0">
                <a:latin typeface="Arial Narrow" panose="020B0606020202030204" pitchFamily="34" charset="0"/>
              </a:rPr>
              <a:t>command history</a:t>
            </a:r>
            <a:r>
              <a:rPr lang="en-US" altLang="ru-RU" sz="2400" dirty="0">
                <a:latin typeface="Arial Narrow" panose="020B0606020202030204" pitchFamily="34" charset="0"/>
              </a:rPr>
              <a:t>, </a:t>
            </a:r>
            <a:r>
              <a:rPr lang="en-US" altLang="ru-RU" sz="2400" i="1" dirty="0">
                <a:latin typeface="Arial Narrow" panose="020B0606020202030204" pitchFamily="34" charset="0"/>
              </a:rPr>
              <a:t>command</a:t>
            </a:r>
            <a:r>
              <a:rPr lang="en-US" altLang="ru-RU" sz="2400" dirty="0">
                <a:latin typeface="Arial Narrow" panose="020B0606020202030204" pitchFamily="34" charset="0"/>
              </a:rPr>
              <a:t>, </a:t>
            </a:r>
            <a:r>
              <a:rPr lang="en-US" altLang="ru-RU" sz="2400" i="1" dirty="0">
                <a:latin typeface="Arial Narrow" panose="020B0606020202030204" pitchFamily="34" charset="0"/>
              </a:rPr>
              <a:t>workspace</a:t>
            </a:r>
            <a:r>
              <a:rPr lang="en-US" altLang="ru-RU" sz="2400" dirty="0">
                <a:latin typeface="Arial Narrow" panose="020B0606020202030204" pitchFamily="34" charset="0"/>
              </a:rPr>
              <a:t>, </a:t>
            </a:r>
            <a:r>
              <a:rPr lang="en-US" altLang="ru-RU" sz="2400" dirty="0" err="1">
                <a:latin typeface="Arial Narrow" panose="020B0606020202030204" pitchFamily="34" charset="0"/>
              </a:rPr>
              <a:t>etc</a:t>
            </a:r>
            <a:endParaRPr lang="en-US" altLang="ru-RU" sz="2400" dirty="0">
              <a:latin typeface="Arial Narrow" panose="020B0606020202030204" pitchFamily="34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altLang="ru-RU" sz="2400" dirty="0">
                <a:latin typeface="Arial Narrow" panose="020B0606020202030204" pitchFamily="34" charset="0"/>
              </a:rPr>
              <a:t>For </a:t>
            </a:r>
            <a:r>
              <a:rPr lang="en-US" altLang="ru-RU" sz="2400" dirty="0" err="1">
                <a:latin typeface="Arial Narrow" panose="020B0606020202030204" pitchFamily="34" charset="0"/>
              </a:rPr>
              <a:t>Matlab</a:t>
            </a:r>
            <a:r>
              <a:rPr lang="en-US" altLang="ru-RU" sz="2400" dirty="0">
                <a:latin typeface="Arial Narrow" panose="020B0606020202030204" pitchFamily="34" charset="0"/>
              </a:rPr>
              <a:t> Student – only </a:t>
            </a:r>
            <a:r>
              <a:rPr lang="en-US" altLang="ru-RU" sz="2400" i="1" dirty="0">
                <a:latin typeface="Arial Narrow" panose="020B0606020202030204" pitchFamily="34" charset="0"/>
              </a:rPr>
              <a:t>command</a:t>
            </a:r>
            <a:r>
              <a:rPr lang="en-US" altLang="ru-RU" sz="2400" dirty="0">
                <a:latin typeface="Arial Narrow" panose="020B0606020202030204" pitchFamily="34" charset="0"/>
              </a:rPr>
              <a:t> window</a:t>
            </a:r>
            <a:endParaRPr lang="en-US" altLang="ru-RU" sz="2400" i="1" dirty="0">
              <a:latin typeface="Arial Narrow" panose="020B0606020202030204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ru-RU" sz="24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9A66BE32-58D1-43C9-8AED-4931F8B21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581525"/>
            <a:ext cx="7772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ru-RU" sz="3200" i="1">
                <a:latin typeface="Arial Narrow" panose="020B0606020202030204" pitchFamily="34" charset="0"/>
              </a:rPr>
              <a:t>Command</a:t>
            </a:r>
            <a:r>
              <a:rPr lang="en-US" altLang="ru-RU" sz="3200">
                <a:latin typeface="Arial Narrow" panose="020B0606020202030204" pitchFamily="34" charset="0"/>
              </a:rPr>
              <a:t> window</a:t>
            </a:r>
            <a:r>
              <a:rPr lang="en-US" altLang="ru-RU" sz="3200" i="1">
                <a:latin typeface="Arial Narrow" panose="020B0606020202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Tx/>
              <a:buChar char="•"/>
            </a:pPr>
            <a:r>
              <a:rPr lang="en-US" altLang="ru-RU" sz="2800">
                <a:latin typeface="Arial Narrow" panose="020B0606020202030204" pitchFamily="34" charset="0"/>
              </a:rPr>
              <a:t>Main window – where commands are entered</a:t>
            </a:r>
            <a:endParaRPr lang="en-US" altLang="ru-RU" sz="2800">
              <a:latin typeface="Times New Roman" panose="02020603050405020304" pitchFamily="18" charset="0"/>
            </a:endParaRP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FA7FCBB1-84A5-4A4F-AC35-4B2543876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>
            <a:extLst>
              <a:ext uri="{FF2B5EF4-FFF2-40B4-BE49-F238E27FC236}">
                <a16:creationId xmlns:a16="http://schemas.microsoft.com/office/drawing/2014/main" id="{74CD559E-859E-4B11-9159-789FF9DA7F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6263"/>
            <a:ext cx="8458200" cy="6053137"/>
          </a:xfrm>
        </p:spPr>
      </p:pic>
      <p:sp>
        <p:nvSpPr>
          <p:cNvPr id="25603" name="Text Box 4">
            <a:extLst>
              <a:ext uri="{FF2B5EF4-FFF2-40B4-BE49-F238E27FC236}">
                <a16:creationId xmlns:a16="http://schemas.microsoft.com/office/drawing/2014/main" id="{0080A348-A6FF-4C08-A22E-D3AE7286E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12713"/>
            <a:ext cx="511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 b="1">
                <a:latin typeface="Arial Narrow" panose="020B0606020202030204" pitchFamily="34" charset="0"/>
              </a:rPr>
              <a:t>Example of MATLAB Release 13 desktop</a:t>
            </a:r>
            <a:r>
              <a:rPr lang="en-US" altLang="ru-RU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5604" name="Rectangle 5">
            <a:extLst>
              <a:ext uri="{FF2B5EF4-FFF2-40B4-BE49-F238E27FC236}">
                <a16:creationId xmlns:a16="http://schemas.microsoft.com/office/drawing/2014/main" id="{316834DB-D4B4-4DCA-A61F-D763CC667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>
            <a:extLst>
              <a:ext uri="{FF2B5EF4-FFF2-40B4-BE49-F238E27FC236}">
                <a16:creationId xmlns:a16="http://schemas.microsoft.com/office/drawing/2014/main" id="{19065990-E53D-4D49-8B43-216EA0681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2750"/>
            <a:ext cx="7772400" cy="9588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solidFill>
                  <a:srgbClr val="00B0F0"/>
                </a:solidFill>
              </a:rPr>
              <a:t>Variables, Vectors and Matrices</a:t>
            </a:r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A8BB50B9-8934-4829-9197-FAD92E759C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524000"/>
            <a:ext cx="5257800" cy="6858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altLang="ru-RU" b="1" dirty="0"/>
              <a:t>ALL variables are </a:t>
            </a:r>
            <a:r>
              <a:rPr lang="en-US" altLang="ru-RU" b="1" u="sng" dirty="0"/>
              <a:t>matrices</a:t>
            </a:r>
          </a:p>
        </p:txBody>
      </p:sp>
      <p:grpSp>
        <p:nvGrpSpPr>
          <p:cNvPr id="87050" name="Group 10">
            <a:extLst>
              <a:ext uri="{FF2B5EF4-FFF2-40B4-BE49-F238E27FC236}">
                <a16:creationId xmlns:a16="http://schemas.microsoft.com/office/drawing/2014/main" id="{017329DD-D54C-4ADB-932D-EFD7ECE408C4}"/>
              </a:ext>
            </a:extLst>
          </p:cNvPr>
          <p:cNvGrpSpPr>
            <a:grpSpLocks/>
          </p:cNvGrpSpPr>
          <p:nvPr/>
        </p:nvGrpSpPr>
        <p:grpSpPr bwMode="auto">
          <a:xfrm>
            <a:off x="985838" y="2057400"/>
            <a:ext cx="4572000" cy="2873375"/>
            <a:chOff x="525" y="1344"/>
            <a:chExt cx="2880" cy="1810"/>
          </a:xfrm>
        </p:grpSpPr>
        <p:grpSp>
          <p:nvGrpSpPr>
            <p:cNvPr id="26637" name="Group 8">
              <a:extLst>
                <a:ext uri="{FF2B5EF4-FFF2-40B4-BE49-F238E27FC236}">
                  <a16:creationId xmlns:a16="http://schemas.microsoft.com/office/drawing/2014/main" id="{682A5286-E5A9-437B-9370-CB61835D42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1344"/>
              <a:ext cx="912" cy="576"/>
              <a:chOff x="1344" y="1344"/>
              <a:chExt cx="912" cy="576"/>
            </a:xfrm>
          </p:grpSpPr>
          <p:sp>
            <p:nvSpPr>
              <p:cNvPr id="26639" name="Line 6">
                <a:extLst>
                  <a:ext uri="{FF2B5EF4-FFF2-40B4-BE49-F238E27FC236}">
                    <a16:creationId xmlns:a16="http://schemas.microsoft.com/office/drawing/2014/main" id="{6E0CD9D4-6AAE-4C66-8914-6A08D0D149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1344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6640" name="Line 7">
                <a:extLst>
                  <a:ext uri="{FF2B5EF4-FFF2-40B4-BE49-F238E27FC236}">
                    <a16:creationId xmlns:a16="http://schemas.microsoft.com/office/drawing/2014/main" id="{8B7828C5-6B2A-40D8-AB5D-E6C80D74AF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44" y="1344"/>
                <a:ext cx="91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26638" name="Text Box 9">
              <a:extLst>
                <a:ext uri="{FF2B5EF4-FFF2-40B4-BE49-F238E27FC236}">
                  <a16:creationId xmlns:a16="http://schemas.microsoft.com/office/drawing/2014/main" id="{FD9EE2C4-3B0D-4359-9841-E8391CB350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" y="1883"/>
              <a:ext cx="2880" cy="1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b="1" u="sng">
                  <a:latin typeface="Arial Narrow" panose="020B0606020202030204" pitchFamily="34" charset="0"/>
                </a:rPr>
                <a:t>Variables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ru-RU" b="1">
                  <a:latin typeface="Arial Narrow" panose="020B0606020202030204" pitchFamily="34" charset="0"/>
                </a:rPr>
                <a:t>They are case–sensitive i.e x </a:t>
              </a:r>
              <a:r>
                <a:rPr lang="en-US" altLang="ru-RU" b="1">
                  <a:latin typeface="Arial Narrow" panose="020B0606020202030204" pitchFamily="34" charset="0"/>
                  <a:sym typeface="Symbol" panose="05050102010706020507" pitchFamily="18" charset="2"/>
                </a:rPr>
                <a:t> X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ru-RU" b="1">
                  <a:latin typeface="Arial Narrow" panose="020B0606020202030204" pitchFamily="34" charset="0"/>
                </a:rPr>
                <a:t>Their names can contain up to 31 characters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ru-RU" b="1">
                  <a:latin typeface="Arial Narrow" panose="020B0606020202030204" pitchFamily="34" charset="0"/>
                </a:rPr>
                <a:t>Must start with a letter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endParaRPr lang="en-US" altLang="ru-RU" b="1">
                <a:latin typeface="Arial Narrow" panose="020B0606020202030204" pitchFamily="34" charset="0"/>
              </a:endParaRPr>
            </a:p>
          </p:txBody>
        </p:sp>
      </p:grpSp>
      <p:sp>
        <p:nvSpPr>
          <p:cNvPr id="87051" name="Rectangle 11">
            <a:extLst>
              <a:ext uri="{FF2B5EF4-FFF2-40B4-BE49-F238E27FC236}">
                <a16:creationId xmlns:a16="http://schemas.microsoft.com/office/drawing/2014/main" id="{877A4A26-E7F1-411B-8A43-E2623C42E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5694363"/>
            <a:ext cx="6248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ru-RU" sz="3200" b="1">
                <a:latin typeface="Arial Narrow" panose="020B0606020202030204" pitchFamily="34" charset="0"/>
              </a:rPr>
              <a:t>Variables are stored in </a:t>
            </a:r>
            <a:r>
              <a:rPr lang="en-US" altLang="ru-RU" sz="3200" b="1" i="1">
                <a:latin typeface="Arial Narrow" panose="020B0606020202030204" pitchFamily="34" charset="0"/>
              </a:rPr>
              <a:t>workspace</a:t>
            </a:r>
          </a:p>
        </p:txBody>
      </p:sp>
      <p:sp>
        <p:nvSpPr>
          <p:cNvPr id="87052" name="Rectangle 12">
            <a:extLst>
              <a:ext uri="{FF2B5EF4-FFF2-40B4-BE49-F238E27FC236}">
                <a16:creationId xmlns:a16="http://schemas.microsoft.com/office/drawing/2014/main" id="{166DC784-6EC4-41AE-99B3-57A294AF7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38" y="2217738"/>
            <a:ext cx="7010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ru-RU" sz="3200" b="1">
                <a:latin typeface="Arial Narrow" panose="020B0606020202030204" pitchFamily="34" charset="0"/>
              </a:rPr>
              <a:t>e.g.    1 x 1     4 x 1      1 x 4       2 x 4</a:t>
            </a:r>
            <a:endParaRPr lang="en-US" altLang="ru-RU" sz="3200" b="1" i="1">
              <a:latin typeface="Arial Narrow" panose="020B0606020202030204" pitchFamily="34" charset="0"/>
            </a:endParaRPr>
          </a:p>
        </p:txBody>
      </p:sp>
      <p:grpSp>
        <p:nvGrpSpPr>
          <p:cNvPr id="87061" name="Group 21">
            <a:extLst>
              <a:ext uri="{FF2B5EF4-FFF2-40B4-BE49-F238E27FC236}">
                <a16:creationId xmlns:a16="http://schemas.microsoft.com/office/drawing/2014/main" id="{196C4359-5F74-4AFD-9FC1-7159C163BEB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162425"/>
            <a:ext cx="5257800" cy="1627188"/>
            <a:chOff x="576" y="2064"/>
            <a:chExt cx="2875" cy="1025"/>
          </a:xfrm>
        </p:grpSpPr>
        <p:graphicFrame>
          <p:nvGraphicFramePr>
            <p:cNvPr id="26633" name="Object 17">
              <a:extLst>
                <a:ext uri="{FF2B5EF4-FFF2-40B4-BE49-F238E27FC236}">
                  <a16:creationId xmlns:a16="http://schemas.microsoft.com/office/drawing/2014/main" id="{9391EF7D-C8BA-4272-9361-1F6E9F5B27D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43" y="2282"/>
            <a:ext cx="1008" cy="5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41" name="Equation" r:id="rId3" imgW="752585" imgH="380858" progId="Equation.3">
                    <p:embed/>
                  </p:oleObj>
                </mc:Choice>
                <mc:Fallback>
                  <p:oleObj name="Equation" r:id="rId3" imgW="752585" imgH="380858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3" y="2282"/>
                          <a:ext cx="1008" cy="5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4" name="Object 18">
              <a:extLst>
                <a:ext uri="{FF2B5EF4-FFF2-40B4-BE49-F238E27FC236}">
                  <a16:creationId xmlns:a16="http://schemas.microsoft.com/office/drawing/2014/main" id="{BFB5E6C2-38F4-4DAA-90FD-33FB43742E8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47" y="2432"/>
            <a:ext cx="907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42" name="Equation" r:id="rId5" imgW="676465" imgH="180860" progId="Equation.3">
                    <p:embed/>
                  </p:oleObj>
                </mc:Choice>
                <mc:Fallback>
                  <p:oleObj name="Equation" r:id="rId5" imgW="676465" imgH="18086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7" y="2432"/>
                          <a:ext cx="907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5" name="Object 19">
              <a:extLst>
                <a:ext uri="{FF2B5EF4-FFF2-40B4-BE49-F238E27FC236}">
                  <a16:creationId xmlns:a16="http://schemas.microsoft.com/office/drawing/2014/main" id="{1A65510A-879A-4364-9687-8FCE2372E0B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49" y="2064"/>
            <a:ext cx="286" cy="1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43" name="Equation" r:id="rId7" imgW="209690" imgH="762195" progId="Equation.3">
                    <p:embed/>
                  </p:oleObj>
                </mc:Choice>
                <mc:Fallback>
                  <p:oleObj name="Equation" r:id="rId7" imgW="209690" imgH="762195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9" y="2064"/>
                          <a:ext cx="286" cy="1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6" name="Object 20">
              <a:extLst>
                <a:ext uri="{FF2B5EF4-FFF2-40B4-BE49-F238E27FC236}">
                  <a16:creationId xmlns:a16="http://schemas.microsoft.com/office/drawing/2014/main" id="{1DCCD825-E4A0-4F5E-AFF8-D7D4953A79E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76" y="2466"/>
            <a:ext cx="235" cy="1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44" name="Equation" r:id="rId9" imgW="171390" imgH="171291" progId="Equation.3">
                    <p:embed/>
                  </p:oleObj>
                </mc:Choice>
                <mc:Fallback>
                  <p:oleObj name="Equation" r:id="rId9" imgW="171390" imgH="171291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2466"/>
                          <a:ext cx="235" cy="1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632" name="Rectangle 22">
            <a:extLst>
              <a:ext uri="{FF2B5EF4-FFF2-40B4-BE49-F238E27FC236}">
                <a16:creationId xmlns:a16="http://schemas.microsoft.com/office/drawing/2014/main" id="{81D47C32-6085-426D-AB35-05DEE59F5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7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1" grpId="0" autoUpdateAnimBg="0"/>
      <p:bldP spid="870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>
            <a:extLst>
              <a:ext uri="{FF2B5EF4-FFF2-40B4-BE49-F238E27FC236}">
                <a16:creationId xmlns:a16="http://schemas.microsoft.com/office/drawing/2014/main" id="{A9F32987-2702-4EF0-8DB8-DD42BF461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534988"/>
            <a:ext cx="7656512" cy="48895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solidFill>
                  <a:srgbClr val="00B0F0"/>
                </a:solidFill>
              </a:rPr>
              <a:t>Vectors and Matrices </a:t>
            </a:r>
          </a:p>
        </p:txBody>
      </p:sp>
      <p:sp>
        <p:nvSpPr>
          <p:cNvPr id="89102" name="Rectangle 1038">
            <a:extLst>
              <a:ext uri="{FF2B5EF4-FFF2-40B4-BE49-F238E27FC236}">
                <a16:creationId xmlns:a16="http://schemas.microsoft.com/office/drawing/2014/main" id="{627427BE-9CB5-48D8-AC46-B3F8B64DE4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3250" y="1160463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latin typeface="Arial Narrow" panose="020B0606020202030204" pitchFamily="34" charset="0"/>
              </a:rPr>
              <a:t>How do we assign a value to a variable?</a:t>
            </a:r>
            <a:endParaRPr lang="en-US" altLang="ru-RU" sz="3600" dirty="0">
              <a:latin typeface="Arial Narrow" panose="020B0606020202030204" pitchFamily="34" charset="0"/>
            </a:endParaRPr>
          </a:p>
        </p:txBody>
      </p:sp>
      <p:sp>
        <p:nvSpPr>
          <p:cNvPr id="27652" name="Text Box 1051">
            <a:extLst>
              <a:ext uri="{FF2B5EF4-FFF2-40B4-BE49-F238E27FC236}">
                <a16:creationId xmlns:a16="http://schemas.microsoft.com/office/drawing/2014/main" id="{A628C83C-4502-4805-8DD4-7D8064DD4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982788"/>
            <a:ext cx="2667000" cy="363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/>
              <a:t>&gt;&gt;&gt; v1=3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v1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     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&gt;&gt;&gt; i1=4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i1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     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&gt;&gt;&gt; R=v1/i1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R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    0.7500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&gt;&gt;&gt; </a:t>
            </a:r>
          </a:p>
        </p:txBody>
      </p:sp>
      <p:sp>
        <p:nvSpPr>
          <p:cNvPr id="89116" name="Text Box 1052">
            <a:extLst>
              <a:ext uri="{FF2B5EF4-FFF2-40B4-BE49-F238E27FC236}">
                <a16:creationId xmlns:a16="http://schemas.microsoft.com/office/drawing/2014/main" id="{2C365193-4754-4084-99C0-8FFBBA3AA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81200"/>
            <a:ext cx="3962400" cy="363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600"/>
              <a:t>&gt;&gt;&gt; whos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  Name      Size         Bytes  Class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  R         1x1              8  double array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  i1        1x1              8  double array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  v1        1x1              8  double array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Grand total is 3 elements using 24 bytes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&gt;&gt;&gt; who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Your variables are: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R         i1        v1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1600"/>
              <a:t>&gt;&gt;&gt; </a:t>
            </a:r>
          </a:p>
        </p:txBody>
      </p:sp>
      <p:sp>
        <p:nvSpPr>
          <p:cNvPr id="27654" name="Rectangle 1053">
            <a:extLst>
              <a:ext uri="{FF2B5EF4-FFF2-40B4-BE49-F238E27FC236}">
                <a16:creationId xmlns:a16="http://schemas.microsoft.com/office/drawing/2014/main" id="{A344DC4D-BE0C-47F2-A0E0-0D884380D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1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6">
            <a:extLst>
              <a:ext uri="{FF2B5EF4-FFF2-40B4-BE49-F238E27FC236}">
                <a16:creationId xmlns:a16="http://schemas.microsoft.com/office/drawing/2014/main" id="{C310E068-62C2-4A2B-84C7-B86342F84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2463" y="319088"/>
            <a:ext cx="7334250" cy="381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sz="2400" dirty="0">
                <a:solidFill>
                  <a:srgbClr val="00B0F0"/>
                </a:solidFill>
              </a:rPr>
              <a:t>Vectors and Matrices</a:t>
            </a:r>
            <a:r>
              <a:rPr lang="en-US" altLang="ru-RU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90118" name="Rectangle 1030">
            <a:extLst>
              <a:ext uri="{FF2B5EF4-FFF2-40B4-BE49-F238E27FC236}">
                <a16:creationId xmlns:a16="http://schemas.microsoft.com/office/drawing/2014/main" id="{1AECEE5D-8DE9-4450-A645-BB54E329B8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838200"/>
            <a:ext cx="77724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ru-RU" dirty="0">
                <a:latin typeface="Arial Narrow" panose="020B0606020202030204" pitchFamily="34" charset="0"/>
              </a:rPr>
              <a:t>How do we assign values to vectors?</a:t>
            </a:r>
            <a:endParaRPr lang="en-US" altLang="ru-RU" sz="3600" dirty="0">
              <a:latin typeface="Arial Narrow" panose="020B0606020202030204" pitchFamily="34" charset="0"/>
            </a:endParaRPr>
          </a:p>
        </p:txBody>
      </p:sp>
      <p:sp>
        <p:nvSpPr>
          <p:cNvPr id="28676" name="Text Box 1031">
            <a:extLst>
              <a:ext uri="{FF2B5EF4-FFF2-40B4-BE49-F238E27FC236}">
                <a16:creationId xmlns:a16="http://schemas.microsoft.com/office/drawing/2014/main" id="{138BEECE-26B2-4810-B431-C085AB99F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1528763"/>
            <a:ext cx="50450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r>
              <a:rPr lang="en-US" altLang="ru-RU">
                <a:latin typeface="Courier" pitchFamily="49" charset="0"/>
              </a:rPr>
              <a:t>&gt;&gt;&gt; A = [1 2 3 4 5]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A =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  1  2  3  4  5     </a:t>
            </a:r>
          </a:p>
          <a:p>
            <a:pPr eaLnBrk="1" hangingPunct="1"/>
            <a:r>
              <a:rPr lang="en-US" altLang="ru-RU">
                <a:latin typeface="Courier" pitchFamily="49" charset="0"/>
              </a:rPr>
              <a:t>&gt;&gt;&gt;</a:t>
            </a:r>
          </a:p>
        </p:txBody>
      </p:sp>
      <p:sp>
        <p:nvSpPr>
          <p:cNvPr id="28677" name="Text Box 1032">
            <a:extLst>
              <a:ext uri="{FF2B5EF4-FFF2-40B4-BE49-F238E27FC236}">
                <a16:creationId xmlns:a16="http://schemas.microsoft.com/office/drawing/2014/main" id="{A0B33B98-C550-47BF-A764-E66CDA13F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2949575"/>
            <a:ext cx="4267200" cy="325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 B = [10;12;14;16;18]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B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 10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 12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 14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 16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     18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>
                <a:latin typeface="Courier" pitchFamily="49" charset="0"/>
              </a:rPr>
              <a:t>&gt;&gt;&gt;</a:t>
            </a:r>
          </a:p>
        </p:txBody>
      </p:sp>
      <p:grpSp>
        <p:nvGrpSpPr>
          <p:cNvPr id="90121" name="Group 1033">
            <a:extLst>
              <a:ext uri="{FF2B5EF4-FFF2-40B4-BE49-F238E27FC236}">
                <a16:creationId xmlns:a16="http://schemas.microsoft.com/office/drawing/2014/main" id="{5DEEAF5B-69FC-4560-9D9F-B09BD7FB34FE}"/>
              </a:ext>
            </a:extLst>
          </p:cNvPr>
          <p:cNvGrpSpPr>
            <a:grpSpLocks/>
          </p:cNvGrpSpPr>
          <p:nvPr/>
        </p:nvGrpSpPr>
        <p:grpSpPr bwMode="auto">
          <a:xfrm>
            <a:off x="3538538" y="1557338"/>
            <a:ext cx="2819400" cy="1552575"/>
            <a:chOff x="2544" y="960"/>
            <a:chExt cx="1776" cy="978"/>
          </a:xfrm>
        </p:grpSpPr>
        <p:sp>
          <p:nvSpPr>
            <p:cNvPr id="28683" name="AutoShape 1034">
              <a:extLst>
                <a:ext uri="{FF2B5EF4-FFF2-40B4-BE49-F238E27FC236}">
                  <a16:creationId xmlns:a16="http://schemas.microsoft.com/office/drawing/2014/main" id="{4E0BE7BB-6157-42B1-BF46-54BBEB8733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4" y="960"/>
              <a:ext cx="240" cy="672"/>
            </a:xfrm>
            <a:prstGeom prst="rightBrace">
              <a:avLst>
                <a:gd name="adj1" fmla="val 2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8684" name="Text Box 1035">
              <a:extLst>
                <a:ext uri="{FF2B5EF4-FFF2-40B4-BE49-F238E27FC236}">
                  <a16:creationId xmlns:a16="http://schemas.microsoft.com/office/drawing/2014/main" id="{6BD13EC0-864E-47DE-B3BA-4062BDEF0E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960"/>
              <a:ext cx="1440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A row vector – values are separated by spaces </a:t>
              </a:r>
            </a:p>
          </p:txBody>
        </p:sp>
      </p:grpSp>
      <p:grpSp>
        <p:nvGrpSpPr>
          <p:cNvPr id="90124" name="Group 1036">
            <a:extLst>
              <a:ext uri="{FF2B5EF4-FFF2-40B4-BE49-F238E27FC236}">
                <a16:creationId xmlns:a16="http://schemas.microsoft.com/office/drawing/2014/main" id="{62098D51-0F6D-43DF-8066-F4CF579BAB9C}"/>
              </a:ext>
            </a:extLst>
          </p:cNvPr>
          <p:cNvGrpSpPr>
            <a:grpSpLocks/>
          </p:cNvGrpSpPr>
          <p:nvPr/>
        </p:nvGrpSpPr>
        <p:grpSpPr bwMode="auto">
          <a:xfrm>
            <a:off x="4211638" y="2895600"/>
            <a:ext cx="2438400" cy="3273425"/>
            <a:chOff x="2592" y="1824"/>
            <a:chExt cx="1536" cy="2062"/>
          </a:xfrm>
        </p:grpSpPr>
        <p:sp>
          <p:nvSpPr>
            <p:cNvPr id="28681" name="AutoShape 1037">
              <a:extLst>
                <a:ext uri="{FF2B5EF4-FFF2-40B4-BE49-F238E27FC236}">
                  <a16:creationId xmlns:a16="http://schemas.microsoft.com/office/drawing/2014/main" id="{3919FF6F-BE1D-4987-8BD4-B3DCC8B2F6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1824"/>
              <a:ext cx="192" cy="2016"/>
            </a:xfrm>
            <a:prstGeom prst="rightBrace">
              <a:avLst>
                <a:gd name="adj1" fmla="val 8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8682" name="Text Box 1038">
              <a:extLst>
                <a:ext uri="{FF2B5EF4-FFF2-40B4-BE49-F238E27FC236}">
                  <a16:creationId xmlns:a16="http://schemas.microsoft.com/office/drawing/2014/main" id="{972FC5AA-9221-4200-BBC7-B19CF73AFB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448"/>
              <a:ext cx="1152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A column vector – values are separated by semi–colon (;)</a:t>
              </a:r>
            </a:p>
          </p:txBody>
        </p:sp>
      </p:grpSp>
      <p:sp>
        <p:nvSpPr>
          <p:cNvPr id="28680" name="Rectangle 1042">
            <a:extLst>
              <a:ext uri="{FF2B5EF4-FFF2-40B4-BE49-F238E27FC236}">
                <a16:creationId xmlns:a16="http://schemas.microsoft.com/office/drawing/2014/main" id="{A48DD7DF-2E5D-41D9-8181-D42C1DAF6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5967</TotalTime>
  <Words>2321</Words>
  <Application>Microsoft Office PowerPoint</Application>
  <PresentationFormat>Экран (4:3)</PresentationFormat>
  <Paragraphs>443</Paragraphs>
  <Slides>47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8" baseType="lpstr">
      <vt:lpstr>Tw Cen MT</vt:lpstr>
      <vt:lpstr>Arial</vt:lpstr>
      <vt:lpstr>Calibri</vt:lpstr>
      <vt:lpstr>Arial Narrow</vt:lpstr>
      <vt:lpstr>Wingdings</vt:lpstr>
      <vt:lpstr>Symbol</vt:lpstr>
      <vt:lpstr>Times New Roman</vt:lpstr>
      <vt:lpstr>Courier</vt:lpstr>
      <vt:lpstr>Courier New</vt:lpstr>
      <vt:lpstr>Капля</vt:lpstr>
      <vt:lpstr>Microsoft Equation 3.0</vt:lpstr>
      <vt:lpstr>An Introductory on  MATLAB and Simulink</vt:lpstr>
      <vt:lpstr>MATLAB and Simulink</vt:lpstr>
      <vt:lpstr>Introduction</vt:lpstr>
      <vt:lpstr>Introduction</vt:lpstr>
      <vt:lpstr>Getting Started</vt:lpstr>
      <vt:lpstr>Презентация PowerPoint</vt:lpstr>
      <vt:lpstr>Variables, Vectors and Matrices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Vectors and Matrices </vt:lpstr>
      <vt:lpstr>Built in functions  (commands)</vt:lpstr>
      <vt:lpstr>Built in functions (commands)</vt:lpstr>
      <vt:lpstr>Built in functions (commands)</vt:lpstr>
      <vt:lpstr>Built in functions (commands)</vt:lpstr>
      <vt:lpstr>Built in functions (commands)</vt:lpstr>
      <vt:lpstr>Built in functions (commands)</vt:lpstr>
      <vt:lpstr>Built in functions (commands)</vt:lpstr>
      <vt:lpstr>Built in functions (commands)</vt:lpstr>
      <vt:lpstr>Built in functions (commands)</vt:lpstr>
      <vt:lpstr>Built in functions (commands)</vt:lpstr>
      <vt:lpstr>Built in functions (commands)</vt:lpstr>
      <vt:lpstr>Built in functions (commands)</vt:lpstr>
      <vt:lpstr>Simulink</vt:lpstr>
      <vt:lpstr>Simulink</vt:lpstr>
      <vt:lpstr>Simulink</vt:lpstr>
      <vt:lpstr>Simulink</vt:lpstr>
      <vt:lpstr>Simulink</vt:lpstr>
      <vt:lpstr>Simulink</vt:lpstr>
      <vt:lpstr>Simulink</vt:lpstr>
      <vt:lpstr>Simulink</vt:lpstr>
      <vt:lpstr>Simulink</vt:lpstr>
      <vt:lpstr>Simulink</vt:lpstr>
      <vt:lpstr>Simulink</vt:lpstr>
      <vt:lpstr>Simulink</vt:lpstr>
    </vt:vector>
  </TitlesOfParts>
  <Company>UTM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MATLAB and Simulink</dc:title>
  <dc:creator>Dr Nik Rumzi Nik Idris</dc:creator>
  <cp:lastModifiedBy>Владислав Карюкин</cp:lastModifiedBy>
  <cp:revision>152</cp:revision>
  <cp:lastPrinted>1601-01-01T00:00:00Z</cp:lastPrinted>
  <dcterms:created xsi:type="dcterms:W3CDTF">2002-12-01T15:26:24Z</dcterms:created>
  <dcterms:modified xsi:type="dcterms:W3CDTF">2019-09-18T22:32:20Z</dcterms:modified>
</cp:coreProperties>
</file>